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47"/>
  </p:notesMasterIdLst>
  <p:handoutMasterIdLst>
    <p:handoutMasterId r:id="rId48"/>
  </p:handoutMasterIdLst>
  <p:sldIdLst>
    <p:sldId id="4910" r:id="rId8"/>
    <p:sldId id="4787" r:id="rId9"/>
    <p:sldId id="4788" r:id="rId10"/>
    <p:sldId id="4917" r:id="rId11"/>
    <p:sldId id="4790" r:id="rId12"/>
    <p:sldId id="4791" r:id="rId13"/>
    <p:sldId id="4792" r:id="rId14"/>
    <p:sldId id="4793" r:id="rId15"/>
    <p:sldId id="4794" r:id="rId16"/>
    <p:sldId id="4795" r:id="rId17"/>
    <p:sldId id="4796" r:id="rId18"/>
    <p:sldId id="4797" r:id="rId19"/>
    <p:sldId id="4919" r:id="rId20"/>
    <p:sldId id="4918" r:id="rId21"/>
    <p:sldId id="4923" r:id="rId22"/>
    <p:sldId id="4924" r:id="rId23"/>
    <p:sldId id="4925" r:id="rId24"/>
    <p:sldId id="4926" r:id="rId25"/>
    <p:sldId id="4279" r:id="rId26"/>
    <p:sldId id="4280" r:id="rId27"/>
    <p:sldId id="4281" r:id="rId28"/>
    <p:sldId id="4282" r:id="rId29"/>
    <p:sldId id="4283" r:id="rId30"/>
    <p:sldId id="4285" r:id="rId31"/>
    <p:sldId id="4286" r:id="rId32"/>
    <p:sldId id="4287" r:id="rId33"/>
    <p:sldId id="4530" r:id="rId34"/>
    <p:sldId id="4289" r:id="rId35"/>
    <p:sldId id="4290" r:id="rId36"/>
    <p:sldId id="4292" r:id="rId37"/>
    <p:sldId id="4293" r:id="rId38"/>
    <p:sldId id="4294" r:id="rId39"/>
    <p:sldId id="4295" r:id="rId40"/>
    <p:sldId id="4890" r:id="rId41"/>
    <p:sldId id="4891" r:id="rId42"/>
    <p:sldId id="4915" r:id="rId43"/>
    <p:sldId id="4916" r:id="rId44"/>
    <p:sldId id="4927" r:id="rId45"/>
    <p:sldId id="4750" r:id="rId46"/>
  </p:sldIdLst>
  <p:sldSz cx="12192000" cy="6858000"/>
  <p:notesSz cx="6797675" cy="9928225"/>
  <p:embeddedFontLst>
    <p:embeddedFont>
      <p:font typeface="义启小楷书" panose="02010600030101010101" charset="-128"/>
      <p:regular r:id="rId49"/>
    </p:embeddedFont>
    <p:embeddedFont>
      <p:font typeface="Algerian" panose="04020705040A02060702" pitchFamily="82" charset="0"/>
      <p:regular r:id="rId50"/>
    </p:embeddedFont>
    <p:embeddedFont>
      <p:font typeface="Cambria Math" panose="02040503050406030204" pitchFamily="18" charset="0"/>
      <p:regular r:id="rId51"/>
    </p:embeddedFont>
    <p:embeddedFont>
      <p:font typeface="Microsoft Yahei" panose="020B0503020204020204" pitchFamily="34" charset="-122"/>
      <p:regular r:id="rId52"/>
      <p:bold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  <p:embeddedFont>
      <p:font typeface="Tahoma" panose="020B0604030504040204" pitchFamily="34" charset="0"/>
      <p:regular r:id="rId58"/>
      <p:bold r:id="rId59"/>
    </p:embeddedFont>
    <p:embeddedFont>
      <p:font typeface="Verdana" panose="020B0604030504040204" pitchFamily="34" charset="0"/>
      <p:regular r:id="rId60"/>
      <p:bold r:id="rId61"/>
      <p:italic r:id="rId62"/>
      <p:boldItalic r:id="rId63"/>
    </p:embeddedFont>
    <p:embeddedFont>
      <p:font typeface="等线" panose="02010600030101010101" pitchFamily="2" charset="-122"/>
      <p:regular r:id="rId64"/>
      <p:bold r:id="rId65"/>
    </p:embeddedFont>
    <p:embeddedFont>
      <p:font typeface="黑体" panose="02010609060101010101" pitchFamily="49" charset="-122"/>
      <p:regular r:id="rId66"/>
    </p:embeddedFont>
    <p:embeddedFont>
      <p:font typeface="华文行楷" panose="02010800040101010101" pitchFamily="2" charset="-122"/>
      <p:regular r:id="rId67"/>
    </p:embeddedFont>
    <p:embeddedFont>
      <p:font typeface="华文楷体" panose="02010600040101010101" pitchFamily="2" charset="-122"/>
      <p:regular r:id="rId68"/>
    </p:embeddedFont>
    <p:embeddedFont>
      <p:font typeface="微软雅黑" panose="020B0503020204020204" pitchFamily="34" charset="-122"/>
      <p:regular r:id="rId69"/>
      <p:bold r:id="rId70"/>
    </p:embeddedFont>
  </p:embeddedFontLst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2910" userDrawn="1">
          <p15:clr>
            <a:srgbClr val="A4A3A4"/>
          </p15:clr>
        </p15:guide>
        <p15:guide id="4" pos="1912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  <p15:guide id="7" orient="horz" pos="2478" userDrawn="1">
          <p15:clr>
            <a:srgbClr val="A4A3A4"/>
          </p15:clr>
        </p15:guide>
        <p15:guide id="8" orient="horz" pos="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99FF"/>
    <a:srgbClr val="0000FF"/>
    <a:srgbClr val="66FF33"/>
    <a:srgbClr val="0099FF"/>
    <a:srgbClr val="92D050"/>
    <a:srgbClr val="C5E0B4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9" autoAdjust="0"/>
    <p:restoredTop sz="71561" autoAdjust="0"/>
  </p:normalViewPr>
  <p:slideViewPr>
    <p:cSldViewPr snapToGrid="0">
      <p:cViewPr varScale="1">
        <p:scale>
          <a:sx n="51" d="100"/>
          <a:sy n="51" d="100"/>
        </p:scale>
        <p:origin x="1200" y="78"/>
      </p:cViewPr>
      <p:guideLst>
        <p:guide orient="horz" pos="2296"/>
        <p:guide pos="3863"/>
        <p:guide pos="2910"/>
        <p:guide pos="1912"/>
        <p:guide orient="horz" pos="3634"/>
        <p:guide orient="horz" pos="391"/>
        <p:guide orient="horz" pos="2478"/>
        <p:guide orient="horz" pos="5"/>
      </p:guideLst>
    </p:cSldViewPr>
  </p:slideViewPr>
  <p:notesTextViewPr>
    <p:cViewPr>
      <p:scale>
        <a:sx n="120" d="100"/>
        <a:sy n="12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3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1.xml"/><Relationship Id="rId51" Type="http://schemas.openxmlformats.org/officeDocument/2006/relationships/font" Target="fonts/font3.fntdata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Master" Target="slideMasters/slideMaster7.xml"/><Relationship Id="rId7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68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57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写：</a:t>
            </a:r>
            <a:r>
              <a:rPr lang="en-US" altLang="zh-CN" dirty="0"/>
              <a:t>X</a:t>
            </a:r>
            <a:r>
              <a:rPr lang="zh-CN" altLang="en-US" dirty="0"/>
              <a:t>加高电平</a:t>
            </a:r>
            <a:r>
              <a:rPr lang="en-US" altLang="zh-CN" dirty="0"/>
              <a:t>,</a:t>
            </a:r>
            <a:r>
              <a:rPr lang="zh-CN" altLang="en-US" dirty="0"/>
              <a:t>使</a:t>
            </a:r>
            <a:r>
              <a:rPr lang="en-US" altLang="zh-CN" dirty="0"/>
              <a:t>T1</a:t>
            </a:r>
            <a:r>
              <a:rPr lang="zh-CN" altLang="en-US" dirty="0"/>
              <a:t>导通，在</a:t>
            </a:r>
            <a:r>
              <a:rPr lang="en-US" altLang="zh-CN" dirty="0"/>
              <a:t>W</a:t>
            </a:r>
            <a:r>
              <a:rPr lang="zh-CN" altLang="en-US" dirty="0"/>
              <a:t>上加高</a:t>
            </a:r>
            <a:r>
              <a:rPr lang="en-US" altLang="zh-CN" dirty="0"/>
              <a:t>/</a:t>
            </a:r>
            <a:r>
              <a:rPr lang="zh-CN" altLang="en-US" dirty="0"/>
              <a:t>低电平</a:t>
            </a:r>
            <a:r>
              <a:rPr lang="en-US" altLang="zh-CN" dirty="0"/>
              <a:t>,</a:t>
            </a:r>
            <a:r>
              <a:rPr lang="zh-CN" altLang="en-US" dirty="0"/>
              <a:t>写</a:t>
            </a:r>
            <a:r>
              <a:rPr lang="en-US" altLang="zh-CN" dirty="0"/>
              <a:t>1/0</a:t>
            </a:r>
          </a:p>
          <a:p>
            <a:r>
              <a:rPr lang="zh-CN" altLang="en-US" dirty="0"/>
              <a:t>保持：</a:t>
            </a:r>
            <a:r>
              <a:rPr lang="en-US" altLang="zh-CN" dirty="0"/>
              <a:t>X</a:t>
            </a:r>
            <a:r>
              <a:rPr lang="zh-CN" altLang="en-US" dirty="0"/>
              <a:t>加低电平使</a:t>
            </a:r>
            <a:r>
              <a:rPr lang="en-US" altLang="zh-CN" dirty="0"/>
              <a:t>T1</a:t>
            </a:r>
            <a:r>
              <a:rPr lang="zh-CN" altLang="en-US" dirty="0"/>
              <a:t>截止，该单元未选中，保持原状态。</a:t>
            </a:r>
            <a:endParaRPr lang="en-US" altLang="zh-CN" dirty="0"/>
          </a:p>
          <a:p>
            <a:r>
              <a:rPr lang="zh-CN" altLang="en-US" dirty="0"/>
              <a:t>读：</a:t>
            </a:r>
            <a:r>
              <a:rPr lang="en-US" altLang="zh-CN" dirty="0"/>
              <a:t>Y</a:t>
            </a:r>
            <a:r>
              <a:rPr lang="zh-CN" altLang="en-US" dirty="0"/>
              <a:t>预充至高电平后，断开充电回路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Z</a:t>
            </a:r>
            <a:r>
              <a:rPr lang="zh-CN" altLang="en-US" dirty="0"/>
              <a:t>加高电平</a:t>
            </a:r>
            <a:r>
              <a:rPr lang="en-US" altLang="zh-CN" dirty="0"/>
              <a:t>,</a:t>
            </a:r>
            <a:r>
              <a:rPr lang="zh-CN" altLang="en-US" dirty="0"/>
              <a:t>使</a:t>
            </a:r>
            <a:r>
              <a:rPr lang="en-US" altLang="zh-CN" dirty="0"/>
              <a:t>T</a:t>
            </a:r>
            <a:r>
              <a:rPr lang="zh-CN" altLang="en-US" dirty="0"/>
              <a:t>导通</a:t>
            </a:r>
            <a:r>
              <a:rPr lang="en-US" altLang="zh-CN" dirty="0"/>
              <a:t>,</a:t>
            </a:r>
            <a:r>
              <a:rPr lang="zh-CN" altLang="en-US" dirty="0"/>
              <a:t>根据</a:t>
            </a:r>
            <a:r>
              <a:rPr lang="en-US" altLang="zh-CN" dirty="0"/>
              <a:t>W</a:t>
            </a:r>
            <a:r>
              <a:rPr lang="zh-CN" altLang="en-US" dirty="0"/>
              <a:t>线电位是</a:t>
            </a:r>
            <a:r>
              <a:rPr lang="en-US" altLang="zh-CN" dirty="0"/>
              <a:t>/</a:t>
            </a:r>
            <a:r>
              <a:rPr lang="zh-CN" altLang="en-US" dirty="0"/>
              <a:t>否降低</a:t>
            </a:r>
            <a:r>
              <a:rPr lang="en-US" altLang="zh-CN" dirty="0"/>
              <a:t>,</a:t>
            </a:r>
            <a:r>
              <a:rPr lang="zh-CN" altLang="en-US" dirty="0"/>
              <a:t>判断读到数据 </a:t>
            </a:r>
            <a:r>
              <a:rPr lang="en-US" altLang="zh-CN" dirty="0"/>
              <a:t>0/1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627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609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516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</a:t>
            </a:r>
            <a:r>
              <a:rPr lang="zh-CN" altLang="en-US" dirty="0"/>
              <a:t>地址线，</a:t>
            </a:r>
            <a:r>
              <a:rPr lang="en-US" altLang="zh-CN" dirty="0"/>
              <a:t>D</a:t>
            </a:r>
            <a:r>
              <a:rPr lang="zh-CN" altLang="en-US" dirty="0"/>
              <a:t>数据线</a:t>
            </a:r>
            <a:endParaRPr lang="en-US" altLang="zh-CN" dirty="0"/>
          </a:p>
          <a:p>
            <a:r>
              <a:rPr lang="en-US" altLang="zh-CN" dirty="0"/>
              <a:t>S</a:t>
            </a:r>
            <a:r>
              <a:rPr lang="zh-CN" altLang="en-US" dirty="0"/>
              <a:t>接通：输出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S</a:t>
            </a:r>
            <a:r>
              <a:rPr lang="zh-CN" altLang="en-US" dirty="0"/>
              <a:t>断开：输出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410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当前图中每一位存储的全是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980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zh-CN" altLang="en-US" dirty="0"/>
              <a:t>线上部省略了上拉电阻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817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100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在控制栅极（电压和脉冲控制）的作用下可以进行擦除和写入操作。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468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FERAM </a:t>
            </a:r>
            <a:r>
              <a:rPr lang="zh-CN" altLang="en-US" dirty="0"/>
              <a:t>铁电存储器  未大量应用</a:t>
            </a:r>
            <a:endParaRPr lang="en-US" altLang="zh-CN" dirty="0"/>
          </a:p>
          <a:p>
            <a:r>
              <a:rPr lang="en-US" altLang="zh-CN" dirty="0"/>
              <a:t>MRAM</a:t>
            </a:r>
            <a:r>
              <a:rPr lang="zh-CN" altLang="en-US" dirty="0"/>
              <a:t>磁性存储器</a:t>
            </a:r>
            <a:endParaRPr lang="en-US" altLang="zh-CN" dirty="0"/>
          </a:p>
          <a:p>
            <a:r>
              <a:rPr lang="en-US" altLang="zh-CN" dirty="0"/>
              <a:t>PCRAM </a:t>
            </a:r>
            <a:r>
              <a:rPr lang="zh-CN" altLang="en-US" dirty="0"/>
              <a:t>相变存储器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3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Y</a:t>
                </a:r>
                <a:r>
                  <a:rPr lang="zh-CN" altLang="en-US" dirty="0"/>
                  <a:t>地址选通：选中该单元</a:t>
                </a:r>
                <a:endParaRPr lang="en-US" altLang="zh-CN" dirty="0"/>
              </a:p>
              <a:p>
                <a:r>
                  <a:rPr lang="en-US" altLang="zh-CN" dirty="0"/>
                  <a:t>X</a:t>
                </a:r>
                <a:r>
                  <a:rPr lang="zh-CN" altLang="en-US" dirty="0"/>
                  <a:t>地址选通：</a:t>
                </a:r>
                <a:r>
                  <a:rPr lang="en-US" altLang="zh-CN" dirty="0"/>
                  <a:t>I/0</a:t>
                </a:r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zh-CN" altLang="en-US" dirty="0"/>
                  <a:t>写入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进行写入数据。</a:t>
                </a:r>
                <a:endParaRPr lang="en-US" altLang="zh-CN" dirty="0"/>
              </a:p>
              <a:p>
                <a:r>
                  <a:rPr lang="zh-CN" altLang="en-US" dirty="0"/>
                  <a:t>此例子是写入的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Y</a:t>
                </a:r>
                <a:r>
                  <a:rPr lang="zh-CN" altLang="en-US" dirty="0"/>
                  <a:t>地址选通：选中该单元</a:t>
                </a:r>
                <a:endParaRPr lang="en-US" altLang="zh-CN" dirty="0"/>
              </a:p>
              <a:p>
                <a:r>
                  <a:rPr lang="en-US" altLang="zh-CN" dirty="0"/>
                  <a:t>X</a:t>
                </a:r>
                <a:r>
                  <a:rPr lang="zh-CN" altLang="en-US" dirty="0"/>
                  <a:t>地址选通：</a:t>
                </a:r>
                <a:r>
                  <a:rPr lang="en-US" altLang="zh-CN" dirty="0"/>
                  <a:t>I/0</a:t>
                </a:r>
                <a:r>
                  <a:rPr lang="zh-CN" altLang="en-US" dirty="0"/>
                  <a:t>和</a:t>
                </a:r>
                <a:r>
                  <a:rPr lang="en-US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𝐼/𝑂) ̅</a:t>
                </a:r>
                <a:r>
                  <a:rPr lang="zh-CN" altLang="en-US" dirty="0"/>
                  <a:t>写入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进行写入数据。</a:t>
                </a:r>
                <a:endParaRPr lang="en-US" altLang="zh-CN" dirty="0"/>
              </a:p>
              <a:p>
                <a:r>
                  <a:rPr lang="zh-CN" altLang="en-US" dirty="0"/>
                  <a:t>此例子是写入的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973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713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62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</a:t>
                </a:r>
                <a:r>
                  <a:rPr lang="zh-CN" altLang="en-US" dirty="0"/>
                  <a:t>、读：根据</a:t>
                </a:r>
                <a:r>
                  <a:rPr lang="en-US" altLang="zh-CN" dirty="0"/>
                  <a:t>I/0</a:t>
                </a:r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zh-CN" altLang="en-US" dirty="0"/>
                  <a:t>之间（之间有外接电流放大器）的电流方向判断存储的是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还是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2</a:t>
                </a:r>
                <a:r>
                  <a:rPr lang="zh-CN" altLang="en-US" dirty="0"/>
                  <a:t>、当前例子紧跟上一页，单元存储的是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</a:t>
                </a:r>
                <a:r>
                  <a:rPr lang="en-US" altLang="zh-CN" dirty="0"/>
                  <a:t>C1</a:t>
                </a:r>
                <a:r>
                  <a:rPr lang="zh-CN" altLang="en-US" dirty="0"/>
                  <a:t>无电荷、</a:t>
                </a:r>
                <a:r>
                  <a:rPr lang="en-US" altLang="zh-CN" dirty="0"/>
                  <a:t>C2</a:t>
                </a:r>
                <a:r>
                  <a:rPr lang="zh-CN" altLang="en-US" dirty="0"/>
                  <a:t>有电荷。</a:t>
                </a:r>
                <a:endParaRPr lang="en-US" altLang="zh-CN" dirty="0"/>
              </a:p>
              <a:p>
                <a:r>
                  <a:rPr lang="zh-CN" altLang="en-US" dirty="0"/>
                  <a:t>                                  如果单元存储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C1</a:t>
                </a:r>
                <a:r>
                  <a:rPr lang="zh-CN" altLang="en-US" dirty="0"/>
                  <a:t>有电荷，</a:t>
                </a:r>
                <a:r>
                  <a:rPr lang="en-US" altLang="zh-CN" dirty="0"/>
                  <a:t>C2</a:t>
                </a:r>
                <a:r>
                  <a:rPr lang="zh-CN" altLang="en-US" dirty="0"/>
                  <a:t>无电荷</a:t>
                </a:r>
                <a:endParaRPr lang="en-US" altLang="zh-CN" dirty="0"/>
              </a:p>
              <a:p>
                <a:r>
                  <a:rPr lang="en-US" altLang="zh-CN" dirty="0"/>
                  <a:t>3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DRAM</a:t>
                </a:r>
                <a:r>
                  <a:rPr lang="zh-CN" altLang="en-US" dirty="0"/>
                  <a:t>读速度比</a:t>
                </a:r>
                <a:r>
                  <a:rPr lang="en-US" altLang="zh-CN" dirty="0"/>
                  <a:t>SRAM</a:t>
                </a:r>
                <a:r>
                  <a:rPr lang="zh-CN" altLang="en-US" dirty="0"/>
                  <a:t>慢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1</a:t>
                </a:r>
                <a:r>
                  <a:rPr lang="zh-CN" altLang="en-US" dirty="0"/>
                  <a:t>、读：根据</a:t>
                </a:r>
                <a:r>
                  <a:rPr lang="en-US" altLang="zh-CN" dirty="0"/>
                  <a:t>I/0</a:t>
                </a:r>
                <a:r>
                  <a:rPr lang="zh-CN" altLang="en-US" dirty="0"/>
                  <a:t>和</a:t>
                </a:r>
                <a:r>
                  <a:rPr lang="en-US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𝐼/𝑂) ̅</a:t>
                </a:r>
                <a:r>
                  <a:rPr lang="zh-CN" altLang="en-US" dirty="0"/>
                  <a:t>之间（之间有外接电流放大器）的电流方向判断存储的是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还是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2</a:t>
                </a:r>
                <a:r>
                  <a:rPr lang="zh-CN" altLang="en-US" dirty="0"/>
                  <a:t>、当前例子紧跟上一页，单元存储的是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。</a:t>
                </a:r>
                <a:r>
                  <a:rPr lang="en-US" altLang="zh-CN" dirty="0"/>
                  <a:t>C1</a:t>
                </a:r>
                <a:r>
                  <a:rPr lang="zh-CN" altLang="en-US" dirty="0"/>
                  <a:t>无电荷、</a:t>
                </a:r>
                <a:r>
                  <a:rPr lang="en-US" altLang="zh-CN" dirty="0"/>
                  <a:t>C2</a:t>
                </a:r>
                <a:r>
                  <a:rPr lang="zh-CN" altLang="en-US" dirty="0"/>
                  <a:t>有电荷。</a:t>
                </a:r>
                <a:endParaRPr lang="en-US" altLang="zh-CN" dirty="0"/>
              </a:p>
              <a:p>
                <a:r>
                  <a:rPr lang="zh-CN" altLang="en-US" dirty="0"/>
                  <a:t>                                  如果单元存储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C1</a:t>
                </a:r>
                <a:r>
                  <a:rPr lang="zh-CN" altLang="en-US" dirty="0"/>
                  <a:t>有电荷，</a:t>
                </a:r>
                <a:r>
                  <a:rPr lang="en-US" altLang="zh-CN" dirty="0"/>
                  <a:t>C2</a:t>
                </a:r>
                <a:r>
                  <a:rPr lang="zh-CN" altLang="en-US" dirty="0"/>
                  <a:t>无电荷</a:t>
                </a:r>
                <a:endParaRPr lang="en-US" altLang="zh-CN" dirty="0"/>
              </a:p>
              <a:p>
                <a:r>
                  <a:rPr lang="en-US" altLang="zh-CN" dirty="0"/>
                  <a:t>3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DRAM</a:t>
                </a:r>
                <a:r>
                  <a:rPr lang="zh-CN" altLang="en-US" dirty="0"/>
                  <a:t>读速度比</a:t>
                </a:r>
                <a:r>
                  <a:rPr lang="en-US" altLang="zh-CN" dirty="0"/>
                  <a:t>SRAM</a:t>
                </a:r>
                <a:r>
                  <a:rPr lang="zh-CN" altLang="en-US" dirty="0"/>
                  <a:t>慢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063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接前面假设，当前存储的是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/>
              <a:t>强调只需要行译码有效即可，刷新只需要刷新行。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刷新是只需要行地址，刷新设置地址计数器，遍历所有行。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2ms÷0.5us=4000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970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每次读写都匹配一次刷新，</a:t>
            </a:r>
            <a:r>
              <a:rPr lang="en-US" altLang="zh-CN" dirty="0"/>
              <a:t>0.5+0.5=1us</a:t>
            </a:r>
            <a:r>
              <a:rPr lang="zh-CN" altLang="en-US" dirty="0"/>
              <a:t>，刷新次数过多（</a:t>
            </a:r>
            <a:r>
              <a:rPr lang="en-US" altLang="zh-CN" dirty="0"/>
              <a:t>128</a:t>
            </a:r>
            <a:r>
              <a:rPr lang="zh-CN" altLang="en-US" dirty="0"/>
              <a:t>次变为</a:t>
            </a:r>
            <a:r>
              <a:rPr lang="en-US" altLang="zh-CN" dirty="0"/>
              <a:t>2000</a:t>
            </a:r>
            <a:r>
              <a:rPr lang="zh-CN" altLang="en-US" dirty="0"/>
              <a:t>次），效率低，存储器读写速度慢（单位时间内有效读写次数少。</a:t>
            </a:r>
            <a:r>
              <a:rPr lang="en-US" altLang="zh-CN" dirty="0"/>
              <a:t>2ms</a:t>
            </a:r>
            <a:r>
              <a:rPr lang="zh-CN" altLang="en-US" dirty="0"/>
              <a:t>内读写</a:t>
            </a:r>
            <a:r>
              <a:rPr lang="en-US" altLang="zh-CN" dirty="0"/>
              <a:t>2000</a:t>
            </a:r>
            <a:r>
              <a:rPr lang="zh-CN" altLang="en-US" dirty="0"/>
              <a:t>次，集中刷新读</a:t>
            </a:r>
            <a:r>
              <a:rPr lang="en-US" altLang="zh-CN" dirty="0"/>
              <a:t>3872</a:t>
            </a:r>
            <a:r>
              <a:rPr lang="zh-CN" altLang="en-US" dirty="0"/>
              <a:t>次）。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739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2ms</a:t>
            </a:r>
            <a:r>
              <a:rPr lang="zh-CN" altLang="en-US" dirty="0"/>
              <a:t>分为</a:t>
            </a:r>
            <a:r>
              <a:rPr lang="en-US" altLang="zh-CN" dirty="0"/>
              <a:t>128</a:t>
            </a:r>
            <a:r>
              <a:rPr lang="zh-CN" altLang="en-US" dirty="0"/>
              <a:t>段，每一段刷新一行，共刷</a:t>
            </a:r>
            <a:r>
              <a:rPr lang="en-US" altLang="zh-CN" dirty="0"/>
              <a:t>128</a:t>
            </a:r>
            <a:r>
              <a:rPr lang="zh-CN" altLang="en-US" dirty="0"/>
              <a:t>行。解决了集中刷新时最后</a:t>
            </a:r>
            <a:r>
              <a:rPr lang="en-US" altLang="zh-CN" dirty="0"/>
              <a:t>128</a:t>
            </a:r>
            <a:r>
              <a:rPr lang="zh-CN" altLang="en-US" dirty="0"/>
              <a:t>次刷新期间无法读取数据的问题。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18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DRAM</a:t>
            </a:r>
            <a:r>
              <a:rPr lang="zh-CN" altLang="en-US" dirty="0"/>
              <a:t>：地址线复用，</a:t>
            </a:r>
            <a:endParaRPr lang="en-US" altLang="zh-CN" dirty="0"/>
          </a:p>
          <a:p>
            <a:r>
              <a:rPr lang="en-US" altLang="zh-CN" dirty="0"/>
              <a:t>RAS(Row </a:t>
            </a:r>
            <a:r>
              <a:rPr lang="en-US" altLang="zh-CN" dirty="0" err="1"/>
              <a:t>aaddress</a:t>
            </a:r>
            <a:r>
              <a:rPr lang="en-US" altLang="zh-CN" dirty="0"/>
              <a:t> Select)</a:t>
            </a:r>
            <a:r>
              <a:rPr lang="zh-CN" altLang="en-US" dirty="0"/>
              <a:t>：行地址选择   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CAS(Column address Select)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：列地址选择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90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2020/3/9 Monday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2020/3/9 Monday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2020/3/9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2020/3/9 Monday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5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tags" Target="../tags/tag30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33" Type="http://schemas.openxmlformats.org/officeDocument/2006/relationships/image" Target="../media/image17.tmp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29" Type="http://schemas.openxmlformats.org/officeDocument/2006/relationships/tags" Target="../tags/tag33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32" Type="http://schemas.openxmlformats.org/officeDocument/2006/relationships/notesSlide" Target="../notesSlides/notesSlide12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tags" Target="../tags/tag32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tags" Target="../tags/tag31.xml"/><Relationship Id="rId30" Type="http://schemas.openxmlformats.org/officeDocument/2006/relationships/tags" Target="../tags/tag34.xml"/><Relationship Id="rId8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tags" Target="../tags/tag60.xml"/><Relationship Id="rId3" Type="http://schemas.openxmlformats.org/officeDocument/2006/relationships/tags" Target="../tags/tag37.xml"/><Relationship Id="rId21" Type="http://schemas.openxmlformats.org/officeDocument/2006/relationships/tags" Target="../tags/tag55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tags" Target="../tags/tag59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29" Type="http://schemas.openxmlformats.org/officeDocument/2006/relationships/tags" Target="../tags/tag63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tags" Target="../tags/tag58.xml"/><Relationship Id="rId32" Type="http://schemas.openxmlformats.org/officeDocument/2006/relationships/image" Target="../media/image17.tmp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tags" Target="../tags/tag57.xml"/><Relationship Id="rId28" Type="http://schemas.openxmlformats.org/officeDocument/2006/relationships/tags" Target="../tags/tag62.xml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31" Type="http://schemas.openxmlformats.org/officeDocument/2006/relationships/slideLayout" Target="../slideLayouts/slideLayout7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tags" Target="../tags/tag56.xml"/><Relationship Id="rId27" Type="http://schemas.openxmlformats.org/officeDocument/2006/relationships/tags" Target="../tags/tag61.xml"/><Relationship Id="rId30" Type="http://schemas.openxmlformats.org/officeDocument/2006/relationships/tags" Target="../tags/tag6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26" Type="http://schemas.openxmlformats.org/officeDocument/2006/relationships/tags" Target="../tags/tag90.xml"/><Relationship Id="rId3" Type="http://schemas.openxmlformats.org/officeDocument/2006/relationships/tags" Target="../tags/tag67.xml"/><Relationship Id="rId21" Type="http://schemas.openxmlformats.org/officeDocument/2006/relationships/tags" Target="../tags/tag85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5" Type="http://schemas.openxmlformats.org/officeDocument/2006/relationships/tags" Target="../tags/tag89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0" Type="http://schemas.openxmlformats.org/officeDocument/2006/relationships/tags" Target="../tags/tag84.xml"/><Relationship Id="rId29" Type="http://schemas.openxmlformats.org/officeDocument/2006/relationships/tags" Target="../tags/tag93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tags" Target="../tags/tag88.xml"/><Relationship Id="rId32" Type="http://schemas.openxmlformats.org/officeDocument/2006/relationships/image" Target="../media/image17.tmp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23" Type="http://schemas.openxmlformats.org/officeDocument/2006/relationships/tags" Target="../tags/tag87.xml"/><Relationship Id="rId28" Type="http://schemas.openxmlformats.org/officeDocument/2006/relationships/tags" Target="../tags/tag92.xml"/><Relationship Id="rId10" Type="http://schemas.openxmlformats.org/officeDocument/2006/relationships/tags" Target="../tags/tag74.xml"/><Relationship Id="rId19" Type="http://schemas.openxmlformats.org/officeDocument/2006/relationships/tags" Target="../tags/tag83.xml"/><Relationship Id="rId31" Type="http://schemas.openxmlformats.org/officeDocument/2006/relationships/slideLayout" Target="../slideLayouts/slideLayout7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Relationship Id="rId22" Type="http://schemas.openxmlformats.org/officeDocument/2006/relationships/tags" Target="../tags/tag86.xml"/><Relationship Id="rId27" Type="http://schemas.openxmlformats.org/officeDocument/2006/relationships/tags" Target="../tags/tag91.xml"/><Relationship Id="rId30" Type="http://schemas.openxmlformats.org/officeDocument/2006/relationships/tags" Target="../tags/tag94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07.xml"/><Relationship Id="rId18" Type="http://schemas.openxmlformats.org/officeDocument/2006/relationships/tags" Target="../tags/tag112.xml"/><Relationship Id="rId26" Type="http://schemas.openxmlformats.org/officeDocument/2006/relationships/tags" Target="../tags/tag120.xml"/><Relationship Id="rId3" Type="http://schemas.openxmlformats.org/officeDocument/2006/relationships/tags" Target="../tags/tag97.xml"/><Relationship Id="rId21" Type="http://schemas.openxmlformats.org/officeDocument/2006/relationships/tags" Target="../tags/tag115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17" Type="http://schemas.openxmlformats.org/officeDocument/2006/relationships/tags" Target="../tags/tag111.xml"/><Relationship Id="rId25" Type="http://schemas.openxmlformats.org/officeDocument/2006/relationships/tags" Target="../tags/tag119.xml"/><Relationship Id="rId33" Type="http://schemas.openxmlformats.org/officeDocument/2006/relationships/image" Target="../media/image17.tmp"/><Relationship Id="rId2" Type="http://schemas.openxmlformats.org/officeDocument/2006/relationships/tags" Target="../tags/tag96.xml"/><Relationship Id="rId16" Type="http://schemas.openxmlformats.org/officeDocument/2006/relationships/tags" Target="../tags/tag110.xml"/><Relationship Id="rId20" Type="http://schemas.openxmlformats.org/officeDocument/2006/relationships/tags" Target="../tags/tag114.xml"/><Relationship Id="rId29" Type="http://schemas.openxmlformats.org/officeDocument/2006/relationships/tags" Target="../tags/tag123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24" Type="http://schemas.openxmlformats.org/officeDocument/2006/relationships/tags" Target="../tags/tag118.xml"/><Relationship Id="rId32" Type="http://schemas.openxmlformats.org/officeDocument/2006/relationships/notesSlide" Target="../notesSlides/notesSlide13.xml"/><Relationship Id="rId5" Type="http://schemas.openxmlformats.org/officeDocument/2006/relationships/tags" Target="../tags/tag99.xml"/><Relationship Id="rId15" Type="http://schemas.openxmlformats.org/officeDocument/2006/relationships/tags" Target="../tags/tag109.xml"/><Relationship Id="rId23" Type="http://schemas.openxmlformats.org/officeDocument/2006/relationships/tags" Target="../tags/tag117.xml"/><Relationship Id="rId28" Type="http://schemas.openxmlformats.org/officeDocument/2006/relationships/tags" Target="../tags/tag122.xml"/><Relationship Id="rId10" Type="http://schemas.openxmlformats.org/officeDocument/2006/relationships/tags" Target="../tags/tag104.xml"/><Relationship Id="rId19" Type="http://schemas.openxmlformats.org/officeDocument/2006/relationships/tags" Target="../tags/tag113.xml"/><Relationship Id="rId31" Type="http://schemas.openxmlformats.org/officeDocument/2006/relationships/slideLayout" Target="../slideLayouts/slideLayout7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tags" Target="../tags/tag108.xml"/><Relationship Id="rId22" Type="http://schemas.openxmlformats.org/officeDocument/2006/relationships/tags" Target="../tags/tag116.xml"/><Relationship Id="rId27" Type="http://schemas.openxmlformats.org/officeDocument/2006/relationships/tags" Target="../tags/tag121.xml"/><Relationship Id="rId30" Type="http://schemas.openxmlformats.org/officeDocument/2006/relationships/tags" Target="../tags/tag124.xml"/><Relationship Id="rId8" Type="http://schemas.openxmlformats.org/officeDocument/2006/relationships/tags" Target="../tags/tag10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tags" Target="../tags/tag137.xml"/><Relationship Id="rId18" Type="http://schemas.openxmlformats.org/officeDocument/2006/relationships/tags" Target="../tags/tag142.xml"/><Relationship Id="rId26" Type="http://schemas.openxmlformats.org/officeDocument/2006/relationships/tags" Target="../tags/tag150.xml"/><Relationship Id="rId3" Type="http://schemas.openxmlformats.org/officeDocument/2006/relationships/tags" Target="../tags/tag127.xml"/><Relationship Id="rId21" Type="http://schemas.openxmlformats.org/officeDocument/2006/relationships/tags" Target="../tags/tag145.xml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17" Type="http://schemas.openxmlformats.org/officeDocument/2006/relationships/tags" Target="../tags/tag141.xml"/><Relationship Id="rId25" Type="http://schemas.openxmlformats.org/officeDocument/2006/relationships/tags" Target="../tags/tag149.xml"/><Relationship Id="rId2" Type="http://schemas.openxmlformats.org/officeDocument/2006/relationships/tags" Target="../tags/tag126.xml"/><Relationship Id="rId16" Type="http://schemas.openxmlformats.org/officeDocument/2006/relationships/tags" Target="../tags/tag140.xml"/><Relationship Id="rId20" Type="http://schemas.openxmlformats.org/officeDocument/2006/relationships/tags" Target="../tags/tag144.xml"/><Relationship Id="rId29" Type="http://schemas.openxmlformats.org/officeDocument/2006/relationships/image" Target="../media/image31.tmp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tags" Target="../tags/tag148.xml"/><Relationship Id="rId5" Type="http://schemas.openxmlformats.org/officeDocument/2006/relationships/tags" Target="../tags/tag129.xml"/><Relationship Id="rId15" Type="http://schemas.openxmlformats.org/officeDocument/2006/relationships/tags" Target="../tags/tag139.xml"/><Relationship Id="rId23" Type="http://schemas.openxmlformats.org/officeDocument/2006/relationships/tags" Target="../tags/tag147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34.xml"/><Relationship Id="rId19" Type="http://schemas.openxmlformats.org/officeDocument/2006/relationships/tags" Target="../tags/tag143.xml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tags" Target="../tags/tag138.xml"/><Relationship Id="rId22" Type="http://schemas.openxmlformats.org/officeDocument/2006/relationships/tags" Target="../tags/tag146.xml"/><Relationship Id="rId27" Type="http://schemas.openxmlformats.org/officeDocument/2006/relationships/tags" Target="../tags/tag15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13" Type="http://schemas.openxmlformats.org/officeDocument/2006/relationships/tags" Target="../tags/tag164.xml"/><Relationship Id="rId18" Type="http://schemas.openxmlformats.org/officeDocument/2006/relationships/tags" Target="../tags/tag169.xml"/><Relationship Id="rId26" Type="http://schemas.openxmlformats.org/officeDocument/2006/relationships/tags" Target="../tags/tag177.xml"/><Relationship Id="rId3" Type="http://schemas.openxmlformats.org/officeDocument/2006/relationships/tags" Target="../tags/tag154.xml"/><Relationship Id="rId21" Type="http://schemas.openxmlformats.org/officeDocument/2006/relationships/tags" Target="../tags/tag172.xml"/><Relationship Id="rId7" Type="http://schemas.openxmlformats.org/officeDocument/2006/relationships/tags" Target="../tags/tag158.xml"/><Relationship Id="rId12" Type="http://schemas.openxmlformats.org/officeDocument/2006/relationships/tags" Target="../tags/tag163.xml"/><Relationship Id="rId17" Type="http://schemas.openxmlformats.org/officeDocument/2006/relationships/tags" Target="../tags/tag168.xml"/><Relationship Id="rId25" Type="http://schemas.openxmlformats.org/officeDocument/2006/relationships/tags" Target="../tags/tag176.xml"/><Relationship Id="rId2" Type="http://schemas.openxmlformats.org/officeDocument/2006/relationships/tags" Target="../tags/tag153.xml"/><Relationship Id="rId16" Type="http://schemas.openxmlformats.org/officeDocument/2006/relationships/tags" Target="../tags/tag167.xml"/><Relationship Id="rId20" Type="http://schemas.openxmlformats.org/officeDocument/2006/relationships/tags" Target="../tags/tag171.xml"/><Relationship Id="rId29" Type="http://schemas.openxmlformats.org/officeDocument/2006/relationships/notesSlide" Target="../notesSlides/notesSlide20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1" Type="http://schemas.openxmlformats.org/officeDocument/2006/relationships/tags" Target="../tags/tag162.xml"/><Relationship Id="rId24" Type="http://schemas.openxmlformats.org/officeDocument/2006/relationships/tags" Target="../tags/tag175.xml"/><Relationship Id="rId5" Type="http://schemas.openxmlformats.org/officeDocument/2006/relationships/tags" Target="../tags/tag156.xml"/><Relationship Id="rId15" Type="http://schemas.openxmlformats.org/officeDocument/2006/relationships/tags" Target="../tags/tag166.xml"/><Relationship Id="rId23" Type="http://schemas.openxmlformats.org/officeDocument/2006/relationships/tags" Target="../tags/tag174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61.xml"/><Relationship Id="rId19" Type="http://schemas.openxmlformats.org/officeDocument/2006/relationships/tags" Target="../tags/tag170.xml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tags" Target="../tags/tag165.xml"/><Relationship Id="rId22" Type="http://schemas.openxmlformats.org/officeDocument/2006/relationships/tags" Target="../tags/tag173.xml"/><Relationship Id="rId27" Type="http://schemas.openxmlformats.org/officeDocument/2006/relationships/tags" Target="../tags/tag178.xml"/><Relationship Id="rId30" Type="http://schemas.openxmlformats.org/officeDocument/2006/relationships/image" Target="../media/image31.tm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四、存储系统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3E92151-E84A-488E-8B86-B1648BC4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718" y="506407"/>
            <a:ext cx="880575" cy="87728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-26473" y="2750678"/>
            <a:ext cx="3411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</a:t>
            </a:r>
            <a:endParaRPr lang="en-US" altLang="zh-CN" sz="28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谭志虎、秦磊华等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A18AE79-F5DF-45E7-84B1-940BB0BC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962" y="1654403"/>
            <a:ext cx="4296880" cy="7939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26473" y="5611613"/>
            <a:ext cx="391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003704" y="3917473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E10008-A8E4-4157-895C-C0D9767B1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536" y="6250400"/>
            <a:ext cx="3440383" cy="607600"/>
          </a:xfrm>
          <a:prstGeom prst="rect">
            <a:avLst/>
          </a:prstGeom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111" y="392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590" y="2218131"/>
            <a:ext cx="29916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9" descr="MCj02157180000[1]">
            <a:extLst>
              <a:ext uri="{FF2B5EF4-FFF2-40B4-BE49-F238E27FC236}">
                <a16:creationId xmlns:a16="http://schemas.microsoft.com/office/drawing/2014/main" id="{168E9B07-0797-4208-9681-42C68923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369794" y="4178512"/>
            <a:ext cx="1818502" cy="1694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6FDEEFE-9D91-489B-96C2-CC36D2C8D98D}"/>
              </a:ext>
            </a:extLst>
          </p:cNvPr>
          <p:cNvSpPr txBox="1"/>
          <p:nvPr/>
        </p:nvSpPr>
        <p:spPr>
          <a:xfrm>
            <a:off x="4808106" y="3582186"/>
            <a:ext cx="601229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4.2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半导体存储器</a:t>
            </a: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-DRAM</a:t>
            </a:r>
            <a:endParaRPr lang="zh-CN" altLang="en-US" sz="3600" spc="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65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8400"/>
    </mc:Choice>
    <mc:Fallback xmlns="">
      <p:transition spd="slow" advClick="0" advTm="8400"/>
    </mc:Fallback>
  </mc:AlternateContent>
  <p:extLst mod="1"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2" y="912830"/>
            <a:ext cx="5402511" cy="459986"/>
            <a:chOff x="-96347" y="0"/>
            <a:chExt cx="5282512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7" y="31744"/>
              <a:ext cx="35709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存储单元的刷新方式</a:t>
              </a:r>
            </a:p>
          </p:txBody>
        </p:sp>
      </p:grpSp>
      <p:sp>
        <p:nvSpPr>
          <p:cNvPr id="321" name="Text Box 87"/>
          <p:cNvSpPr txBox="1">
            <a:spLocks noChangeArrowheads="1"/>
          </p:cNvSpPr>
          <p:nvPr/>
        </p:nvSpPr>
        <p:spPr bwMode="auto">
          <a:xfrm>
            <a:off x="1929379" y="1793111"/>
            <a:ext cx="7958659" cy="4424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假定刷新周期为</a:t>
            </a:r>
            <a:r>
              <a:rPr kumimoji="1"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2ms, DRAM 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kumimoji="1"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行，读写周期</a:t>
            </a:r>
            <a:r>
              <a:rPr kumimoji="1"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0.5µs</a:t>
            </a:r>
            <a:endParaRPr kumimoji="1" lang="zh-CN" altLang="en-US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Box 87"/>
          <p:cNvSpPr txBox="1">
            <a:spLocks noChangeArrowheads="1"/>
          </p:cNvSpPr>
          <p:nvPr/>
        </p:nvSpPr>
        <p:spPr bwMode="auto">
          <a:xfrm>
            <a:off x="4543142" y="2420489"/>
            <a:ext cx="1613560" cy="4424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分散刷新</a:t>
            </a:r>
          </a:p>
        </p:txBody>
      </p:sp>
      <p:grpSp>
        <p:nvGrpSpPr>
          <p:cNvPr id="41" name="Group 5"/>
          <p:cNvGrpSpPr/>
          <p:nvPr/>
        </p:nvGrpSpPr>
        <p:grpSpPr bwMode="auto">
          <a:xfrm>
            <a:off x="2047661" y="3106890"/>
            <a:ext cx="6863644" cy="1300480"/>
            <a:chOff x="0" y="0"/>
            <a:chExt cx="4560" cy="864"/>
          </a:xfrm>
        </p:grpSpPr>
        <p:grpSp>
          <p:nvGrpSpPr>
            <p:cNvPr id="42" name="Group 6"/>
            <p:cNvGrpSpPr/>
            <p:nvPr/>
          </p:nvGrpSpPr>
          <p:grpSpPr bwMode="auto">
            <a:xfrm>
              <a:off x="0" y="0"/>
              <a:ext cx="4560" cy="864"/>
              <a:chOff x="0" y="0"/>
              <a:chExt cx="4560" cy="864"/>
            </a:xfrm>
          </p:grpSpPr>
          <p:sp>
            <p:nvSpPr>
              <p:cNvPr id="52" name="Rectangle 7"/>
              <p:cNvSpPr>
                <a:spLocks noChangeArrowheads="1"/>
              </p:cNvSpPr>
              <p:nvPr/>
            </p:nvSpPr>
            <p:spPr bwMode="auto">
              <a:xfrm>
                <a:off x="2112" y="96"/>
                <a:ext cx="432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275" b="1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53" name="Group 8"/>
              <p:cNvGrpSpPr/>
              <p:nvPr/>
            </p:nvGrpSpPr>
            <p:grpSpPr bwMode="auto">
              <a:xfrm>
                <a:off x="0" y="0"/>
                <a:ext cx="4560" cy="864"/>
                <a:chOff x="0" y="0"/>
                <a:chExt cx="4560" cy="864"/>
              </a:xfrm>
            </p:grpSpPr>
            <p:sp>
              <p:nvSpPr>
                <p:cNvPr id="54" name="Line 9"/>
                <p:cNvSpPr>
                  <a:spLocks noChangeShapeType="1"/>
                </p:cNvSpPr>
                <p:nvPr/>
              </p:nvSpPr>
              <p:spPr bwMode="auto">
                <a:xfrm>
                  <a:off x="0" y="384"/>
                  <a:ext cx="456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55" name="Line 10"/>
                <p:cNvSpPr>
                  <a:spLocks noChangeShapeType="1"/>
                </p:cNvSpPr>
                <p:nvPr/>
              </p:nvSpPr>
              <p:spPr bwMode="auto">
                <a:xfrm>
                  <a:off x="48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56" name="Line 11"/>
                <p:cNvSpPr>
                  <a:spLocks noChangeShapeType="1"/>
                </p:cNvSpPr>
                <p:nvPr/>
              </p:nvSpPr>
              <p:spPr bwMode="auto">
                <a:xfrm>
                  <a:off x="1200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57" name="Line 12"/>
                <p:cNvSpPr>
                  <a:spLocks noChangeShapeType="1"/>
                </p:cNvSpPr>
                <p:nvPr/>
              </p:nvSpPr>
              <p:spPr bwMode="auto">
                <a:xfrm>
                  <a:off x="1632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58" name="Line 13"/>
                <p:cNvSpPr>
                  <a:spLocks noChangeShapeType="1"/>
                </p:cNvSpPr>
                <p:nvPr/>
              </p:nvSpPr>
              <p:spPr bwMode="auto">
                <a:xfrm>
                  <a:off x="432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59" name="Line 14"/>
                <p:cNvSpPr>
                  <a:spLocks noChangeShapeType="1"/>
                </p:cNvSpPr>
                <p:nvPr/>
              </p:nvSpPr>
              <p:spPr bwMode="auto">
                <a:xfrm>
                  <a:off x="2016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60" name="Line 15"/>
                <p:cNvSpPr>
                  <a:spLocks noChangeShapeType="1"/>
                </p:cNvSpPr>
                <p:nvPr/>
              </p:nvSpPr>
              <p:spPr bwMode="auto">
                <a:xfrm>
                  <a:off x="2544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61" name="Line 16"/>
                <p:cNvSpPr>
                  <a:spLocks noChangeShapeType="1"/>
                </p:cNvSpPr>
                <p:nvPr/>
              </p:nvSpPr>
              <p:spPr bwMode="auto">
                <a:xfrm>
                  <a:off x="816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62" name="Line 17"/>
                <p:cNvSpPr>
                  <a:spLocks noChangeShapeType="1"/>
                </p:cNvSpPr>
                <p:nvPr/>
              </p:nvSpPr>
              <p:spPr bwMode="auto">
                <a:xfrm>
                  <a:off x="2928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63" name="Line 18"/>
                <p:cNvSpPr>
                  <a:spLocks noChangeShapeType="1"/>
                </p:cNvSpPr>
                <p:nvPr/>
              </p:nvSpPr>
              <p:spPr bwMode="auto">
                <a:xfrm>
                  <a:off x="3312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64" name="Line 19"/>
                <p:cNvSpPr>
                  <a:spLocks noChangeShapeType="1"/>
                </p:cNvSpPr>
                <p:nvPr/>
              </p:nvSpPr>
              <p:spPr bwMode="auto">
                <a:xfrm>
                  <a:off x="3744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65" name="Line 20"/>
                <p:cNvSpPr>
                  <a:spLocks noChangeShapeType="1"/>
                </p:cNvSpPr>
                <p:nvPr/>
              </p:nvSpPr>
              <p:spPr bwMode="auto">
                <a:xfrm>
                  <a:off x="4272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66" name="Line 21"/>
                <p:cNvSpPr>
                  <a:spLocks noChangeShapeType="1"/>
                </p:cNvSpPr>
                <p:nvPr/>
              </p:nvSpPr>
              <p:spPr bwMode="auto">
                <a:xfrm>
                  <a:off x="48" y="48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95000"/>
                      <a:lumOff val="5000"/>
                    </a:schemeClr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67" name="Rectangle 22"/>
                <p:cNvSpPr>
                  <a:spLocks noChangeArrowheads="1"/>
                </p:cNvSpPr>
                <p:nvPr/>
              </p:nvSpPr>
              <p:spPr bwMode="auto">
                <a:xfrm>
                  <a:off x="1315" y="576"/>
                  <a:ext cx="1539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896" b="1" dirty="0">
                      <a:latin typeface="Times New Roman" panose="02020603050405020304" pitchFamily="18" charset="0"/>
                    </a:rPr>
                    <a:t> </a:t>
                  </a:r>
                  <a:r>
                    <a:rPr lang="en-US" altLang="zh-CN" sz="1896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2000</a:t>
                  </a:r>
                  <a:r>
                    <a:rPr lang="zh-CN" altLang="en-US" sz="1896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个读写周期  </a:t>
                  </a:r>
                </a:p>
              </p:txBody>
            </p:sp>
            <p:sp>
              <p:nvSpPr>
                <p:cNvPr id="68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96" y="720"/>
                  <a:ext cx="1111" cy="0"/>
                </a:xfrm>
                <a:prstGeom prst="line">
                  <a:avLst/>
                </a:pr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69" name="Line 24"/>
                <p:cNvSpPr>
                  <a:spLocks noChangeShapeType="1"/>
                </p:cNvSpPr>
                <p:nvPr/>
              </p:nvSpPr>
              <p:spPr bwMode="auto">
                <a:xfrm>
                  <a:off x="3008" y="735"/>
                  <a:ext cx="1202" cy="0"/>
                </a:xfrm>
                <a:prstGeom prst="line">
                  <a:avLst/>
                </a:prstGeom>
                <a:noFill/>
                <a:ln w="19050">
                  <a:solidFill>
                    <a:schemeClr val="tx1">
                      <a:lumMod val="75000"/>
                      <a:lumOff val="25000"/>
                    </a:schemeClr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0" name="Line 25"/>
                <p:cNvSpPr>
                  <a:spLocks noChangeShapeType="1"/>
                </p:cNvSpPr>
                <p:nvPr/>
              </p:nvSpPr>
              <p:spPr bwMode="auto">
                <a:xfrm>
                  <a:off x="4272" y="432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1" name="Line 26"/>
                <p:cNvSpPr>
                  <a:spLocks noChangeShapeType="1"/>
                </p:cNvSpPr>
                <p:nvPr/>
              </p:nvSpPr>
              <p:spPr bwMode="auto">
                <a:xfrm>
                  <a:off x="240" y="19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2" name="Line 27"/>
                <p:cNvSpPr>
                  <a:spLocks noChangeShapeType="1"/>
                </p:cNvSpPr>
                <p:nvPr/>
              </p:nvSpPr>
              <p:spPr bwMode="auto">
                <a:xfrm>
                  <a:off x="624" y="19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3" name="Line 28"/>
                <p:cNvSpPr>
                  <a:spLocks noChangeShapeType="1"/>
                </p:cNvSpPr>
                <p:nvPr/>
              </p:nvSpPr>
              <p:spPr bwMode="auto">
                <a:xfrm>
                  <a:off x="3120" y="19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4" name="Line 29"/>
                <p:cNvSpPr>
                  <a:spLocks noChangeShapeType="1"/>
                </p:cNvSpPr>
                <p:nvPr/>
              </p:nvSpPr>
              <p:spPr bwMode="auto">
                <a:xfrm>
                  <a:off x="2736" y="19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5" name="Line 30"/>
                <p:cNvSpPr>
                  <a:spLocks noChangeShapeType="1"/>
                </p:cNvSpPr>
                <p:nvPr/>
              </p:nvSpPr>
              <p:spPr bwMode="auto">
                <a:xfrm>
                  <a:off x="1824" y="19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6" name="Line 31"/>
                <p:cNvSpPr>
                  <a:spLocks noChangeShapeType="1"/>
                </p:cNvSpPr>
                <p:nvPr/>
              </p:nvSpPr>
              <p:spPr bwMode="auto">
                <a:xfrm>
                  <a:off x="1392" y="19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7" name="Line 32"/>
                <p:cNvSpPr>
                  <a:spLocks noChangeShapeType="1"/>
                </p:cNvSpPr>
                <p:nvPr/>
              </p:nvSpPr>
              <p:spPr bwMode="auto">
                <a:xfrm>
                  <a:off x="1008" y="19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8" name="Line 33"/>
                <p:cNvSpPr>
                  <a:spLocks noChangeShapeType="1"/>
                </p:cNvSpPr>
                <p:nvPr/>
              </p:nvSpPr>
              <p:spPr bwMode="auto">
                <a:xfrm>
                  <a:off x="4032" y="19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9" name="Line 34"/>
                <p:cNvSpPr>
                  <a:spLocks noChangeShapeType="1"/>
                </p:cNvSpPr>
                <p:nvPr/>
              </p:nvSpPr>
              <p:spPr bwMode="auto">
                <a:xfrm>
                  <a:off x="3504" y="192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hlink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</p:grp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240" y="192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  <p:sp>
          <p:nvSpPr>
            <p:cNvPr id="44" name="Rectangle 36"/>
            <p:cNvSpPr>
              <a:spLocks noChangeArrowheads="1"/>
            </p:cNvSpPr>
            <p:nvPr/>
          </p:nvSpPr>
          <p:spPr bwMode="auto">
            <a:xfrm>
              <a:off x="624" y="192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  <p:sp>
          <p:nvSpPr>
            <p:cNvPr id="45" name="Rectangle 37"/>
            <p:cNvSpPr>
              <a:spLocks noChangeArrowheads="1"/>
            </p:cNvSpPr>
            <p:nvPr/>
          </p:nvSpPr>
          <p:spPr bwMode="auto">
            <a:xfrm>
              <a:off x="1008" y="192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>
              <a:off x="1392" y="192"/>
              <a:ext cx="24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1824" y="192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2736" y="192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3120" y="192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3504" y="192"/>
              <a:ext cx="24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4032" y="192"/>
              <a:ext cx="24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275">
                <a:latin typeface="Times New Roman" panose="02020603050405020304" pitchFamily="18" charset="0"/>
              </a:endParaRPr>
            </a:p>
          </p:txBody>
        </p:sp>
      </p:grpSp>
      <p:sp>
        <p:nvSpPr>
          <p:cNvPr id="80" name="Rectangle 44"/>
          <p:cNvSpPr>
            <a:spLocks noChangeArrowheads="1"/>
          </p:cNvSpPr>
          <p:nvPr/>
        </p:nvSpPr>
        <p:spPr bwMode="auto">
          <a:xfrm>
            <a:off x="4397124" y="4849095"/>
            <a:ext cx="722489" cy="50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86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81" name="Line 45"/>
          <p:cNvSpPr>
            <a:spLocks noChangeShapeType="1"/>
          </p:cNvSpPr>
          <p:nvPr/>
        </p:nvSpPr>
        <p:spPr bwMode="auto">
          <a:xfrm>
            <a:off x="4646795" y="4954268"/>
            <a:ext cx="21674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07"/>
          </a:p>
        </p:txBody>
      </p:sp>
      <p:sp>
        <p:nvSpPr>
          <p:cNvPr id="82" name="Rectangle 46"/>
          <p:cNvSpPr>
            <a:spLocks noChangeArrowheads="1"/>
          </p:cNvSpPr>
          <p:nvPr/>
        </p:nvSpPr>
        <p:spPr bwMode="auto">
          <a:xfrm>
            <a:off x="5094921" y="4838120"/>
            <a:ext cx="902811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75" b="1" dirty="0">
                <a:latin typeface="Times New Roman" panose="02020603050405020304" pitchFamily="18" charset="0"/>
              </a:rPr>
              <a:t>= 1 </a:t>
            </a:r>
            <a:r>
              <a:rPr lang="en-US" altLang="zh-CN" sz="2086" b="1" dirty="0">
                <a:latin typeface="Times New Roman" panose="02020603050405020304" pitchFamily="18" charset="0"/>
                <a:sym typeface="Symbol" panose="05050102010706020507" pitchFamily="18" charset="2"/>
              </a:rPr>
              <a:t>s</a:t>
            </a:r>
          </a:p>
        </p:txBody>
      </p:sp>
      <p:sp>
        <p:nvSpPr>
          <p:cNvPr id="83" name="标题 1">
            <a:extLst>
              <a:ext uri="{FF2B5EF4-FFF2-40B4-BE49-F238E27FC236}">
                <a16:creationId xmlns:a16="http://schemas.microsoft.com/office/drawing/2014/main" id="{6C68C491-0664-4FEA-A460-D56CC1D62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4ACFB20-57CC-4E83-948B-DDB56FA2A7F7}"/>
              </a:ext>
            </a:extLst>
          </p:cNvPr>
          <p:cNvSpPr/>
          <p:nvPr/>
        </p:nvSpPr>
        <p:spPr>
          <a:xfrm>
            <a:off x="362015" y="5412516"/>
            <a:ext cx="110296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每次读写都匹配一次刷新，</a:t>
            </a:r>
            <a:r>
              <a:rPr lang="en-US" altLang="zh-CN" sz="2400" dirty="0"/>
              <a:t>0.5+0.5=1us</a:t>
            </a:r>
            <a:r>
              <a:rPr lang="zh-CN" altLang="en-US" sz="2400" dirty="0"/>
              <a:t>，刷新次数过多（</a:t>
            </a:r>
            <a:r>
              <a:rPr lang="en-US" altLang="zh-CN" sz="2400" dirty="0"/>
              <a:t>128</a:t>
            </a:r>
            <a:r>
              <a:rPr lang="zh-CN" altLang="en-US" sz="2400" dirty="0"/>
              <a:t>次变为</a:t>
            </a:r>
            <a:r>
              <a:rPr lang="en-US" altLang="zh-CN" sz="2400" dirty="0"/>
              <a:t>2000</a:t>
            </a:r>
            <a:r>
              <a:rPr lang="zh-CN" altLang="en-US" sz="2400" dirty="0"/>
              <a:t>次），效率低，存储器读写速度慢（单位时间内有效读写次数少。</a:t>
            </a:r>
            <a:r>
              <a:rPr lang="en-US" altLang="zh-CN" sz="2400" dirty="0"/>
              <a:t>2ms</a:t>
            </a:r>
            <a:r>
              <a:rPr lang="zh-CN" altLang="en-US" sz="2400" dirty="0"/>
              <a:t>内读写</a:t>
            </a:r>
            <a:r>
              <a:rPr lang="en-US" altLang="zh-CN" sz="2400" dirty="0"/>
              <a:t>2000</a:t>
            </a:r>
            <a:r>
              <a:rPr lang="zh-CN" altLang="en-US" sz="2400" dirty="0"/>
              <a:t>次，集中刷新读</a:t>
            </a:r>
            <a:r>
              <a:rPr lang="en-US" altLang="zh-CN" sz="2400" dirty="0"/>
              <a:t>3872</a:t>
            </a:r>
            <a:r>
              <a:rPr lang="zh-CN" altLang="en-US" sz="2400" dirty="0"/>
              <a:t>次）。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/>
      <p:bldP spid="82" grpId="0" build="p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2" y="912830"/>
            <a:ext cx="5402511" cy="459986"/>
            <a:chOff x="-96347" y="0"/>
            <a:chExt cx="5282512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7" y="31744"/>
              <a:ext cx="35709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存储单元的刷新方式</a:t>
              </a:r>
            </a:p>
          </p:txBody>
        </p:sp>
      </p:grpSp>
      <p:sp>
        <p:nvSpPr>
          <p:cNvPr id="321" name="Text Box 87"/>
          <p:cNvSpPr txBox="1">
            <a:spLocks noChangeArrowheads="1"/>
          </p:cNvSpPr>
          <p:nvPr/>
        </p:nvSpPr>
        <p:spPr bwMode="auto">
          <a:xfrm>
            <a:off x="1929379" y="1793111"/>
            <a:ext cx="7958659" cy="4424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假定刷新周期为</a:t>
            </a:r>
            <a:r>
              <a:rPr kumimoji="1"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2ms, DRAM 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kumimoji="1"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行，读写周期</a:t>
            </a:r>
            <a:r>
              <a:rPr kumimoji="1"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0.5µs</a:t>
            </a:r>
            <a:endParaRPr kumimoji="1" lang="zh-CN" altLang="en-US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Box 87"/>
          <p:cNvSpPr txBox="1">
            <a:spLocks noChangeArrowheads="1"/>
          </p:cNvSpPr>
          <p:nvPr/>
        </p:nvSpPr>
        <p:spPr bwMode="auto">
          <a:xfrm>
            <a:off x="4543142" y="2420489"/>
            <a:ext cx="1613560" cy="4424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异步刷新</a:t>
            </a:r>
          </a:p>
        </p:txBody>
      </p:sp>
      <p:grpSp>
        <p:nvGrpSpPr>
          <p:cNvPr id="83" name="Group 4"/>
          <p:cNvGrpSpPr/>
          <p:nvPr/>
        </p:nvGrpSpPr>
        <p:grpSpPr bwMode="auto">
          <a:xfrm>
            <a:off x="2135456" y="3034642"/>
            <a:ext cx="6430151" cy="1178560"/>
            <a:chOff x="0" y="0"/>
            <a:chExt cx="4272" cy="783"/>
          </a:xfrm>
        </p:grpSpPr>
        <p:sp>
          <p:nvSpPr>
            <p:cNvPr id="84" name="Line 5"/>
            <p:cNvSpPr>
              <a:spLocks noChangeShapeType="1"/>
            </p:cNvSpPr>
            <p:nvPr/>
          </p:nvSpPr>
          <p:spPr bwMode="auto">
            <a:xfrm>
              <a:off x="0" y="384"/>
              <a:ext cx="4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grpSp>
          <p:nvGrpSpPr>
            <p:cNvPr id="85" name="Group 6"/>
            <p:cNvGrpSpPr/>
            <p:nvPr/>
          </p:nvGrpSpPr>
          <p:grpSpPr bwMode="auto">
            <a:xfrm>
              <a:off x="48" y="0"/>
              <a:ext cx="4224" cy="783"/>
              <a:chOff x="0" y="0"/>
              <a:chExt cx="4224" cy="783"/>
            </a:xfrm>
          </p:grpSpPr>
          <p:sp>
            <p:nvSpPr>
              <p:cNvPr id="86" name="Rectangle 7"/>
              <p:cNvSpPr>
                <a:spLocks noChangeArrowheads="1"/>
              </p:cNvSpPr>
              <p:nvPr/>
            </p:nvSpPr>
            <p:spPr bwMode="auto">
              <a:xfrm>
                <a:off x="1152" y="144"/>
                <a:ext cx="192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275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7" name="Group 8"/>
              <p:cNvGrpSpPr/>
              <p:nvPr/>
            </p:nvGrpSpPr>
            <p:grpSpPr bwMode="auto">
              <a:xfrm>
                <a:off x="0" y="0"/>
                <a:ext cx="4224" cy="783"/>
                <a:chOff x="0" y="0"/>
                <a:chExt cx="4224" cy="783"/>
              </a:xfrm>
            </p:grpSpPr>
            <p:sp>
              <p:nvSpPr>
                <p:cNvPr id="88" name="Rectangle 9"/>
                <p:cNvSpPr>
                  <a:spLocks noChangeArrowheads="1"/>
                </p:cNvSpPr>
                <p:nvPr/>
              </p:nvSpPr>
              <p:spPr bwMode="auto">
                <a:xfrm>
                  <a:off x="528" y="96"/>
                  <a:ext cx="432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275" b="1">
                      <a:latin typeface="Times New Roman" panose="02020603050405020304" pitchFamily="18" charset="0"/>
                    </a:rPr>
                    <a:t>…</a:t>
                  </a:r>
                </a:p>
              </p:txBody>
            </p:sp>
            <p:sp>
              <p:nvSpPr>
                <p:cNvPr id="89" name="Line 10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90" name="Line 11"/>
                <p:cNvSpPr>
                  <a:spLocks noChangeShapeType="1"/>
                </p:cNvSpPr>
                <p:nvPr/>
              </p:nvSpPr>
              <p:spPr bwMode="auto">
                <a:xfrm>
                  <a:off x="912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91" name="Line 12"/>
                <p:cNvSpPr>
                  <a:spLocks noChangeShapeType="1"/>
                </p:cNvSpPr>
                <p:nvPr/>
              </p:nvSpPr>
              <p:spPr bwMode="auto">
                <a:xfrm>
                  <a:off x="1344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92" name="Line 13"/>
                <p:cNvSpPr>
                  <a:spLocks noChangeShapeType="1"/>
                </p:cNvSpPr>
                <p:nvPr/>
              </p:nvSpPr>
              <p:spPr bwMode="auto">
                <a:xfrm>
                  <a:off x="240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93" name="Line 14"/>
                <p:cNvSpPr>
                  <a:spLocks noChangeShapeType="1"/>
                </p:cNvSpPr>
                <p:nvPr/>
              </p:nvSpPr>
              <p:spPr bwMode="auto">
                <a:xfrm>
                  <a:off x="480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94" name="Line 15"/>
                <p:cNvSpPr>
                  <a:spLocks noChangeShapeType="1"/>
                </p:cNvSpPr>
                <p:nvPr/>
              </p:nvSpPr>
              <p:spPr bwMode="auto">
                <a:xfrm>
                  <a:off x="2832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95" name="Line 16"/>
                <p:cNvSpPr>
                  <a:spLocks noChangeShapeType="1"/>
                </p:cNvSpPr>
                <p:nvPr/>
              </p:nvSpPr>
              <p:spPr bwMode="auto">
                <a:xfrm>
                  <a:off x="3120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96" name="Line 17"/>
                <p:cNvSpPr>
                  <a:spLocks noChangeShapeType="1"/>
                </p:cNvSpPr>
                <p:nvPr/>
              </p:nvSpPr>
              <p:spPr bwMode="auto">
                <a:xfrm>
                  <a:off x="3744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97" name="Line 18"/>
                <p:cNvSpPr>
                  <a:spLocks noChangeShapeType="1"/>
                </p:cNvSpPr>
                <p:nvPr/>
              </p:nvSpPr>
              <p:spPr bwMode="auto">
                <a:xfrm>
                  <a:off x="4224" y="0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98" name="Line 19"/>
                <p:cNvSpPr>
                  <a:spLocks noChangeShapeType="1"/>
                </p:cNvSpPr>
                <p:nvPr/>
              </p:nvSpPr>
              <p:spPr bwMode="auto">
                <a:xfrm>
                  <a:off x="0" y="438"/>
                  <a:ext cx="0" cy="340"/>
                </a:xfrm>
                <a:prstGeom prst="line">
                  <a:avLst/>
                </a:prstGeom>
                <a:noFill/>
                <a:ln w="9525">
                  <a:solidFill>
                    <a:srgbClr val="6699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99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8" y="617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00" name="Line 21"/>
                <p:cNvSpPr>
                  <a:spLocks noChangeShapeType="1"/>
                </p:cNvSpPr>
                <p:nvPr/>
              </p:nvSpPr>
              <p:spPr bwMode="auto">
                <a:xfrm>
                  <a:off x="4224" y="432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01" name="Line 22"/>
                <p:cNvSpPr>
                  <a:spLocks noChangeShapeType="1"/>
                </p:cNvSpPr>
                <p:nvPr/>
              </p:nvSpPr>
              <p:spPr bwMode="auto">
                <a:xfrm>
                  <a:off x="1344" y="417"/>
                  <a:ext cx="0" cy="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02" name="Line 23"/>
                <p:cNvSpPr>
                  <a:spLocks noChangeShapeType="1"/>
                </p:cNvSpPr>
                <p:nvPr/>
              </p:nvSpPr>
              <p:spPr bwMode="auto">
                <a:xfrm>
                  <a:off x="923" y="617"/>
                  <a:ext cx="38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03" name="Rectangle 24"/>
                <p:cNvSpPr>
                  <a:spLocks noChangeArrowheads="1"/>
                </p:cNvSpPr>
                <p:nvPr/>
              </p:nvSpPr>
              <p:spPr bwMode="auto">
                <a:xfrm>
                  <a:off x="229" y="501"/>
                  <a:ext cx="816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707" b="1" dirty="0">
                      <a:latin typeface="Times New Roman" panose="02020603050405020304" pitchFamily="18" charset="0"/>
                    </a:rPr>
                    <a:t>15.5 </a:t>
                  </a:r>
                  <a:r>
                    <a:rPr lang="en-US" altLang="zh-CN" sz="1707" b="1" dirty="0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s</a:t>
                  </a:r>
                </a:p>
              </p:txBody>
            </p:sp>
            <p:sp>
              <p:nvSpPr>
                <p:cNvPr id="104" name="Rectangle 25"/>
                <p:cNvSpPr>
                  <a:spLocks noChangeArrowheads="1"/>
                </p:cNvSpPr>
                <p:nvPr/>
              </p:nvSpPr>
              <p:spPr bwMode="auto">
                <a:xfrm>
                  <a:off x="1584" y="144"/>
                  <a:ext cx="432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275" b="1">
                      <a:latin typeface="Times New Roman" panose="02020603050405020304" pitchFamily="18" charset="0"/>
                    </a:rPr>
                    <a:t>…</a:t>
                  </a:r>
                </a:p>
              </p:txBody>
            </p:sp>
            <p:sp>
              <p:nvSpPr>
                <p:cNvPr id="105" name="Rectangle 26"/>
                <p:cNvSpPr>
                  <a:spLocks noChangeArrowheads="1"/>
                </p:cNvSpPr>
                <p:nvPr/>
              </p:nvSpPr>
              <p:spPr bwMode="auto">
                <a:xfrm>
                  <a:off x="3216" y="96"/>
                  <a:ext cx="432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275" b="1">
                      <a:latin typeface="Times New Roman" panose="02020603050405020304" pitchFamily="18" charset="0"/>
                    </a:rPr>
                    <a:t>…</a:t>
                  </a:r>
                </a:p>
              </p:txBody>
            </p:sp>
            <p:sp>
              <p:nvSpPr>
                <p:cNvPr id="106" name="Rectangle 27"/>
                <p:cNvSpPr>
                  <a:spLocks noChangeArrowheads="1"/>
                </p:cNvSpPr>
                <p:nvPr/>
              </p:nvSpPr>
              <p:spPr bwMode="auto">
                <a:xfrm>
                  <a:off x="3984" y="192"/>
                  <a:ext cx="240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275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7" name="Line 28"/>
                <p:cNvSpPr>
                  <a:spLocks noChangeShapeType="1"/>
                </p:cNvSpPr>
                <p:nvPr/>
              </p:nvSpPr>
              <p:spPr bwMode="auto">
                <a:xfrm>
                  <a:off x="2832" y="447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08" name="Rectangle 29"/>
                <p:cNvSpPr>
                  <a:spLocks noChangeArrowheads="1"/>
                </p:cNvSpPr>
                <p:nvPr/>
              </p:nvSpPr>
              <p:spPr bwMode="auto">
                <a:xfrm>
                  <a:off x="3141" y="505"/>
                  <a:ext cx="816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707" b="1" dirty="0">
                      <a:latin typeface="Times New Roman" panose="02020603050405020304" pitchFamily="18" charset="0"/>
                    </a:rPr>
                    <a:t>15.5 </a:t>
                  </a:r>
                  <a:r>
                    <a:rPr lang="en-US" altLang="zh-CN" sz="1707" b="1" dirty="0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s</a:t>
                  </a:r>
                </a:p>
              </p:txBody>
            </p:sp>
            <p:sp>
              <p:nvSpPr>
                <p:cNvPr id="109" name="Line 30"/>
                <p:cNvSpPr>
                  <a:spLocks noChangeShapeType="1"/>
                </p:cNvSpPr>
                <p:nvPr/>
              </p:nvSpPr>
              <p:spPr bwMode="auto">
                <a:xfrm>
                  <a:off x="3840" y="624"/>
                  <a:ext cx="33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10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2832" y="624"/>
                  <a:ext cx="43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</p:grpSp>
      </p:grpSp>
      <p:sp>
        <p:nvSpPr>
          <p:cNvPr id="111" name="Rectangle 32"/>
          <p:cNvSpPr>
            <a:spLocks noChangeArrowheads="1"/>
          </p:cNvSpPr>
          <p:nvPr/>
        </p:nvSpPr>
        <p:spPr bwMode="auto">
          <a:xfrm>
            <a:off x="3145114" y="4858239"/>
            <a:ext cx="722489" cy="65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86" b="1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112" name="Line 33"/>
          <p:cNvSpPr>
            <a:spLocks noChangeShapeType="1"/>
          </p:cNvSpPr>
          <p:nvPr/>
        </p:nvSpPr>
        <p:spPr bwMode="auto">
          <a:xfrm>
            <a:off x="3361860" y="5002736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07"/>
          </a:p>
        </p:txBody>
      </p:sp>
      <p:sp>
        <p:nvSpPr>
          <p:cNvPr id="113" name="Text Box 34"/>
          <p:cNvSpPr txBox="1">
            <a:spLocks noChangeArrowheads="1"/>
          </p:cNvSpPr>
          <p:nvPr/>
        </p:nvSpPr>
        <p:spPr bwMode="auto">
          <a:xfrm>
            <a:off x="3939852" y="4930488"/>
            <a:ext cx="4262684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275" b="1" dirty="0">
                <a:latin typeface="Times New Roman" panose="02020603050405020304" pitchFamily="18" charset="0"/>
              </a:rPr>
              <a:t>= </a:t>
            </a:r>
            <a:r>
              <a:rPr lang="en-US" altLang="zh-CN" sz="2086" b="1" dirty="0">
                <a:latin typeface="Times New Roman" panose="02020603050405020304" pitchFamily="18" charset="0"/>
              </a:rPr>
              <a:t> 2ms / (4000 – 128 ) = </a:t>
            </a:r>
            <a:r>
              <a:rPr lang="en-US" altLang="zh-CN" sz="2275" b="1" dirty="0">
                <a:latin typeface="Times New Roman" panose="02020603050405020304" pitchFamily="18" charset="0"/>
              </a:rPr>
              <a:t>0.5165 </a:t>
            </a:r>
            <a:r>
              <a:rPr lang="en-US" altLang="zh-CN" sz="2086" b="1" dirty="0">
                <a:latin typeface="Times New Roman" panose="02020603050405020304" pitchFamily="18" charset="0"/>
                <a:sym typeface="Symbol" panose="05050102010706020507" pitchFamily="18" charset="2"/>
              </a:rPr>
              <a:t>s</a:t>
            </a: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1EF5E4C9-6D33-4759-BD0E-20160AA4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B5A234D-951E-4C4A-85AF-69DBFA14B331}"/>
              </a:ext>
            </a:extLst>
          </p:cNvPr>
          <p:cNvSpPr/>
          <p:nvPr/>
        </p:nvSpPr>
        <p:spPr>
          <a:xfrm>
            <a:off x="776142" y="5674704"/>
            <a:ext cx="109262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2ms</a:t>
            </a:r>
            <a:r>
              <a:rPr lang="zh-CN" altLang="en-US" sz="2400" dirty="0"/>
              <a:t>分为</a:t>
            </a:r>
            <a:r>
              <a:rPr lang="en-US" altLang="zh-CN" sz="2400" dirty="0"/>
              <a:t>128</a:t>
            </a:r>
            <a:r>
              <a:rPr lang="zh-CN" altLang="en-US" sz="2400" dirty="0"/>
              <a:t>段，每一段刷新一行，共刷</a:t>
            </a:r>
            <a:r>
              <a:rPr lang="en-US" altLang="zh-CN" sz="2400" dirty="0"/>
              <a:t>128</a:t>
            </a:r>
            <a:r>
              <a:rPr lang="zh-CN" altLang="en-US" sz="2400" dirty="0"/>
              <a:t>行。解决了集中刷新时最后</a:t>
            </a:r>
            <a:r>
              <a:rPr lang="en-US" altLang="zh-CN" sz="2400" dirty="0"/>
              <a:t>128</a:t>
            </a:r>
            <a:r>
              <a:rPr lang="zh-CN" altLang="en-US" sz="2400" dirty="0"/>
              <a:t>次刷新期间无法读取数据的问题。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3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2" y="912830"/>
            <a:ext cx="5402511" cy="459986"/>
            <a:chOff x="-96347" y="0"/>
            <a:chExt cx="5282512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7" y="31744"/>
              <a:ext cx="35709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的对比</a:t>
              </a:r>
            </a:p>
          </p:txBody>
        </p:sp>
      </p:grpSp>
      <p:sp>
        <p:nvSpPr>
          <p:cNvPr id="43" name="Rectangle 4"/>
          <p:cNvSpPr txBox="1">
            <a:spLocks noChangeArrowheads="1"/>
          </p:cNvSpPr>
          <p:nvPr/>
        </p:nvSpPr>
        <p:spPr>
          <a:xfrm>
            <a:off x="4557953" y="2131690"/>
            <a:ext cx="2454763" cy="33460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655" dirty="0"/>
              <a:t>地址线</a:t>
            </a:r>
          </a:p>
          <a:p>
            <a:r>
              <a:rPr lang="zh-CN" altLang="en-US" sz="2655" dirty="0"/>
              <a:t>数据线</a:t>
            </a:r>
          </a:p>
          <a:p>
            <a:r>
              <a:rPr lang="zh-CN" altLang="en-US" sz="2655" dirty="0"/>
              <a:t>读写控制线</a:t>
            </a:r>
          </a:p>
          <a:p>
            <a:r>
              <a:rPr lang="en-US" altLang="zh-CN" sz="2655" dirty="0"/>
              <a:t>RAS   CAS</a:t>
            </a:r>
          </a:p>
          <a:p>
            <a:r>
              <a:rPr lang="zh-CN" altLang="en-US" sz="2655" dirty="0"/>
              <a:t>电源线</a:t>
            </a:r>
          </a:p>
          <a:p>
            <a:r>
              <a:rPr lang="zh-CN" altLang="en-US" sz="2655" dirty="0"/>
              <a:t>地线</a:t>
            </a:r>
            <a:endParaRPr lang="zh-CN" altLang="en-US" sz="2465" dirty="0">
              <a:solidFill>
                <a:srgbClr val="66FF33"/>
              </a:solidFill>
            </a:endParaRPr>
          </a:p>
        </p:txBody>
      </p:sp>
      <p:graphicFrame>
        <p:nvGraphicFramePr>
          <p:cNvPr id="44" name="Object 119"/>
          <p:cNvGraphicFramePr>
            <a:graphicFrameLocks noChangeAspect="1"/>
          </p:cNvGraphicFramePr>
          <p:nvPr/>
        </p:nvGraphicFramePr>
        <p:xfrm>
          <a:off x="1451556" y="2001626"/>
          <a:ext cx="2518175" cy="3419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" name="Picture" r:id="rId4" imgW="1150620" imgH="1554480" progId="Word.Picture.8">
                  <p:embed/>
                </p:oleObj>
              </mc:Choice>
              <mc:Fallback>
                <p:oleObj name="Picture" r:id="rId4" imgW="1150620" imgH="1554480" progId="Word.Picture.8">
                  <p:embed/>
                  <p:pic>
                    <p:nvPicPr>
                      <p:cNvPr id="44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1556" y="2001626"/>
                        <a:ext cx="2518175" cy="3419781"/>
                      </a:xfrm>
                      <a:prstGeom prst="rect">
                        <a:avLst/>
                      </a:prstGeom>
                      <a:solidFill>
                        <a:srgbClr val="99FFCC">
                          <a:alpha val="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3"/>
          <p:cNvGrpSpPr/>
          <p:nvPr/>
        </p:nvGrpSpPr>
        <p:grpSpPr bwMode="auto">
          <a:xfrm>
            <a:off x="7405162" y="2111177"/>
            <a:ext cx="2493572" cy="3277306"/>
            <a:chOff x="1583" y="1344"/>
            <a:chExt cx="1873" cy="2453"/>
          </a:xfrm>
        </p:grpSpPr>
        <p:sp>
          <p:nvSpPr>
            <p:cNvPr id="46" name="Text Box 4"/>
            <p:cNvSpPr txBox="1">
              <a:spLocks noChangeArrowheads="1"/>
            </p:cNvSpPr>
            <p:nvPr/>
          </p:nvSpPr>
          <p:spPr bwMode="auto">
            <a:xfrm>
              <a:off x="1875" y="1457"/>
              <a:ext cx="309" cy="172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anose="02020603050405020304" pitchFamily="18" charset="0"/>
                  <a:ea typeface="华康简宋" charset="-122"/>
                </a:rPr>
                <a:t>6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Rectangle 5"/>
            <p:cNvSpPr>
              <a:spLocks noChangeArrowheads="1"/>
            </p:cNvSpPr>
            <p:nvPr/>
          </p:nvSpPr>
          <p:spPr bwMode="auto">
            <a:xfrm>
              <a:off x="1827" y="1344"/>
              <a:ext cx="1385" cy="2453"/>
            </a:xfrm>
            <a:prstGeom prst="rect">
              <a:avLst/>
            </a:prstGeom>
            <a:solidFill>
              <a:srgbClr val="CCFF66"/>
            </a:solidFill>
            <a:ln w="16510">
              <a:solidFill>
                <a:schemeClr val="tx1"/>
              </a:solidFill>
              <a:miter lim="800000"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/>
            <a:lstStyle/>
            <a:p>
              <a:pPr algn="r">
                <a:defRPr/>
              </a:pPr>
              <a:endParaRPr lang="zh-CN" altLang="en-US" sz="1707">
                <a:latin typeface="Arial" panose="020B0604020202020204" pitchFamily="34" charset="0"/>
              </a:endParaRPr>
            </a:p>
          </p:txBody>
        </p:sp>
        <p:sp>
          <p:nvSpPr>
            <p:cNvPr id="48" name="Line 6"/>
            <p:cNvSpPr>
              <a:spLocks noChangeShapeType="1"/>
            </p:cNvSpPr>
            <p:nvPr/>
          </p:nvSpPr>
          <p:spPr bwMode="auto">
            <a:xfrm flipH="1">
              <a:off x="1586" y="155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9" name="Line 7"/>
            <p:cNvSpPr>
              <a:spLocks noChangeShapeType="1"/>
            </p:cNvSpPr>
            <p:nvPr/>
          </p:nvSpPr>
          <p:spPr bwMode="auto">
            <a:xfrm flipH="1">
              <a:off x="1586" y="1803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0" name="Line 8"/>
            <p:cNvSpPr>
              <a:spLocks noChangeShapeType="1"/>
            </p:cNvSpPr>
            <p:nvPr/>
          </p:nvSpPr>
          <p:spPr bwMode="auto">
            <a:xfrm flipH="1">
              <a:off x="1586" y="357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1" name="Line 9"/>
            <p:cNvSpPr>
              <a:spLocks noChangeShapeType="1"/>
            </p:cNvSpPr>
            <p:nvPr/>
          </p:nvSpPr>
          <p:spPr bwMode="auto">
            <a:xfrm flipH="1">
              <a:off x="1586" y="331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2" name="Line 10"/>
            <p:cNvSpPr>
              <a:spLocks noChangeShapeType="1"/>
            </p:cNvSpPr>
            <p:nvPr/>
          </p:nvSpPr>
          <p:spPr bwMode="auto">
            <a:xfrm flipH="1">
              <a:off x="1586" y="306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3" name="Line 11"/>
            <p:cNvSpPr>
              <a:spLocks noChangeShapeType="1"/>
            </p:cNvSpPr>
            <p:nvPr/>
          </p:nvSpPr>
          <p:spPr bwMode="auto">
            <a:xfrm flipH="1">
              <a:off x="1586" y="281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4" name="Line 12"/>
            <p:cNvSpPr>
              <a:spLocks noChangeShapeType="1"/>
            </p:cNvSpPr>
            <p:nvPr/>
          </p:nvSpPr>
          <p:spPr bwMode="auto">
            <a:xfrm flipH="1">
              <a:off x="1586" y="256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5" name="Line 13"/>
            <p:cNvSpPr>
              <a:spLocks noChangeShapeType="1"/>
            </p:cNvSpPr>
            <p:nvPr/>
          </p:nvSpPr>
          <p:spPr bwMode="auto">
            <a:xfrm flipH="1">
              <a:off x="1586" y="230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6" name="Line 14"/>
            <p:cNvSpPr>
              <a:spLocks noChangeShapeType="1"/>
            </p:cNvSpPr>
            <p:nvPr/>
          </p:nvSpPr>
          <p:spPr bwMode="auto">
            <a:xfrm flipH="1">
              <a:off x="1586" y="205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7" name="Line 15"/>
            <p:cNvSpPr>
              <a:spLocks noChangeShapeType="1"/>
            </p:cNvSpPr>
            <p:nvPr/>
          </p:nvSpPr>
          <p:spPr bwMode="auto">
            <a:xfrm flipH="1">
              <a:off x="3216" y="155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8" name="Line 16"/>
            <p:cNvSpPr>
              <a:spLocks noChangeShapeType="1"/>
            </p:cNvSpPr>
            <p:nvPr/>
          </p:nvSpPr>
          <p:spPr bwMode="auto">
            <a:xfrm flipH="1">
              <a:off x="3216" y="1803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9" name="Line 17"/>
            <p:cNvSpPr>
              <a:spLocks noChangeShapeType="1"/>
            </p:cNvSpPr>
            <p:nvPr/>
          </p:nvSpPr>
          <p:spPr bwMode="auto">
            <a:xfrm flipH="1">
              <a:off x="3216" y="357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0" name="Line 18"/>
            <p:cNvSpPr>
              <a:spLocks noChangeShapeType="1"/>
            </p:cNvSpPr>
            <p:nvPr/>
          </p:nvSpPr>
          <p:spPr bwMode="auto">
            <a:xfrm flipH="1">
              <a:off x="3216" y="331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1" name="Line 19"/>
            <p:cNvSpPr>
              <a:spLocks noChangeShapeType="1"/>
            </p:cNvSpPr>
            <p:nvPr/>
          </p:nvSpPr>
          <p:spPr bwMode="auto">
            <a:xfrm flipH="1">
              <a:off x="3216" y="306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2" name="Line 20"/>
            <p:cNvSpPr>
              <a:spLocks noChangeShapeType="1"/>
            </p:cNvSpPr>
            <p:nvPr/>
          </p:nvSpPr>
          <p:spPr bwMode="auto">
            <a:xfrm flipH="1">
              <a:off x="3216" y="281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3" name="Line 21"/>
            <p:cNvSpPr>
              <a:spLocks noChangeShapeType="1"/>
            </p:cNvSpPr>
            <p:nvPr/>
          </p:nvSpPr>
          <p:spPr bwMode="auto">
            <a:xfrm flipH="1">
              <a:off x="3216" y="256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4" name="Line 22"/>
            <p:cNvSpPr>
              <a:spLocks noChangeShapeType="1"/>
            </p:cNvSpPr>
            <p:nvPr/>
          </p:nvSpPr>
          <p:spPr bwMode="auto">
            <a:xfrm flipH="1">
              <a:off x="3216" y="2307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5" name="Line 23"/>
            <p:cNvSpPr>
              <a:spLocks noChangeShapeType="1"/>
            </p:cNvSpPr>
            <p:nvPr/>
          </p:nvSpPr>
          <p:spPr bwMode="auto">
            <a:xfrm flipH="1">
              <a:off x="3216" y="205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6" name="Text Box 24"/>
            <p:cNvSpPr txBox="1">
              <a:spLocks noChangeArrowheads="1"/>
            </p:cNvSpPr>
            <p:nvPr/>
          </p:nvSpPr>
          <p:spPr bwMode="auto">
            <a:xfrm>
              <a:off x="1875" y="1715"/>
              <a:ext cx="309" cy="172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anose="02020603050405020304" pitchFamily="18" charset="0"/>
                  <a:ea typeface="华康简宋" charset="-122"/>
                </a:rPr>
                <a:t>5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" name="Text Box 25"/>
            <p:cNvSpPr txBox="1">
              <a:spLocks noChangeArrowheads="1"/>
            </p:cNvSpPr>
            <p:nvPr/>
          </p:nvSpPr>
          <p:spPr bwMode="auto">
            <a:xfrm>
              <a:off x="1875" y="1959"/>
              <a:ext cx="309" cy="172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anose="02020603050405020304" pitchFamily="18" charset="0"/>
                  <a:ea typeface="华康简宋" charset="-122"/>
                </a:rPr>
                <a:t>4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Text Box 26"/>
            <p:cNvSpPr txBox="1">
              <a:spLocks noChangeArrowheads="1"/>
            </p:cNvSpPr>
            <p:nvPr/>
          </p:nvSpPr>
          <p:spPr bwMode="auto">
            <a:xfrm>
              <a:off x="1875" y="2223"/>
              <a:ext cx="309" cy="170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anose="02020603050405020304" pitchFamily="18" charset="0"/>
                  <a:ea typeface="华康简宋" charset="-122"/>
                </a:rPr>
                <a:t>3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Text Box 27"/>
            <p:cNvSpPr txBox="1">
              <a:spLocks noChangeArrowheads="1"/>
            </p:cNvSpPr>
            <p:nvPr/>
          </p:nvSpPr>
          <p:spPr bwMode="auto">
            <a:xfrm>
              <a:off x="1875" y="2468"/>
              <a:ext cx="309" cy="170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anose="02020603050405020304" pitchFamily="18" charset="0"/>
                  <a:ea typeface="华康简宋" charset="-122"/>
                </a:rPr>
                <a:t>0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Text Box 28"/>
            <p:cNvSpPr txBox="1">
              <a:spLocks noChangeArrowheads="1"/>
            </p:cNvSpPr>
            <p:nvPr/>
          </p:nvSpPr>
          <p:spPr bwMode="auto">
            <a:xfrm>
              <a:off x="1875" y="2719"/>
              <a:ext cx="309" cy="169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anose="02020603050405020304" pitchFamily="18" charset="0"/>
                  <a:ea typeface="华康简宋" charset="-122"/>
                </a:rPr>
                <a:t>1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" name="Text Box 29"/>
            <p:cNvSpPr txBox="1">
              <a:spLocks noChangeArrowheads="1"/>
            </p:cNvSpPr>
            <p:nvPr/>
          </p:nvSpPr>
          <p:spPr bwMode="auto">
            <a:xfrm>
              <a:off x="1875" y="2976"/>
              <a:ext cx="309" cy="170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anose="02020603050405020304" pitchFamily="18" charset="0"/>
                  <a:ea typeface="华康简宋" charset="-122"/>
                </a:rPr>
                <a:t>2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Text Box 30"/>
            <p:cNvSpPr txBox="1">
              <a:spLocks noChangeArrowheads="1"/>
            </p:cNvSpPr>
            <p:nvPr/>
          </p:nvSpPr>
          <p:spPr bwMode="auto">
            <a:xfrm>
              <a:off x="1875" y="3250"/>
              <a:ext cx="309" cy="169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CS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" name="Text Box 31"/>
            <p:cNvSpPr txBox="1">
              <a:spLocks noChangeArrowheads="1"/>
            </p:cNvSpPr>
            <p:nvPr/>
          </p:nvSpPr>
          <p:spPr bwMode="auto">
            <a:xfrm>
              <a:off x="1877" y="3494"/>
              <a:ext cx="435" cy="170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GND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Line 32"/>
            <p:cNvSpPr>
              <a:spLocks noChangeShapeType="1"/>
            </p:cNvSpPr>
            <p:nvPr/>
          </p:nvSpPr>
          <p:spPr bwMode="auto">
            <a:xfrm>
              <a:off x="1960" y="3252"/>
              <a:ext cx="155" cy="0"/>
            </a:xfrm>
            <a:prstGeom prst="line">
              <a:avLst/>
            </a:prstGeom>
            <a:noFill/>
            <a:ln w="6350">
              <a:noFill/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75" name="Text Box 33"/>
            <p:cNvSpPr txBox="1">
              <a:spLocks noChangeArrowheads="1"/>
            </p:cNvSpPr>
            <p:nvPr/>
          </p:nvSpPr>
          <p:spPr bwMode="auto">
            <a:xfrm>
              <a:off x="1583" y="1344"/>
              <a:ext cx="195" cy="172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1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Text Box 34"/>
            <p:cNvSpPr txBox="1">
              <a:spLocks noChangeArrowheads="1"/>
            </p:cNvSpPr>
            <p:nvPr/>
          </p:nvSpPr>
          <p:spPr bwMode="auto">
            <a:xfrm>
              <a:off x="1583" y="1599"/>
              <a:ext cx="195" cy="170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2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Text Box 35"/>
            <p:cNvSpPr txBox="1">
              <a:spLocks noChangeArrowheads="1"/>
            </p:cNvSpPr>
            <p:nvPr/>
          </p:nvSpPr>
          <p:spPr bwMode="auto">
            <a:xfrm>
              <a:off x="1583" y="1855"/>
              <a:ext cx="195" cy="170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3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" name="Text Box 36"/>
            <p:cNvSpPr txBox="1">
              <a:spLocks noChangeArrowheads="1"/>
            </p:cNvSpPr>
            <p:nvPr/>
          </p:nvSpPr>
          <p:spPr bwMode="auto">
            <a:xfrm>
              <a:off x="1583" y="2099"/>
              <a:ext cx="195" cy="169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4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Text Box 37"/>
            <p:cNvSpPr txBox="1">
              <a:spLocks noChangeArrowheads="1"/>
            </p:cNvSpPr>
            <p:nvPr/>
          </p:nvSpPr>
          <p:spPr bwMode="auto">
            <a:xfrm>
              <a:off x="1583" y="2357"/>
              <a:ext cx="195" cy="169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5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Text Box 38"/>
            <p:cNvSpPr txBox="1">
              <a:spLocks noChangeArrowheads="1"/>
            </p:cNvSpPr>
            <p:nvPr/>
          </p:nvSpPr>
          <p:spPr bwMode="auto">
            <a:xfrm>
              <a:off x="1583" y="2610"/>
              <a:ext cx="195" cy="169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6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Text Box 39"/>
            <p:cNvSpPr txBox="1">
              <a:spLocks noChangeArrowheads="1"/>
            </p:cNvSpPr>
            <p:nvPr/>
          </p:nvSpPr>
          <p:spPr bwMode="auto">
            <a:xfrm>
              <a:off x="1583" y="2863"/>
              <a:ext cx="195" cy="172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7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Text Box 40"/>
            <p:cNvSpPr txBox="1">
              <a:spLocks noChangeArrowheads="1"/>
            </p:cNvSpPr>
            <p:nvPr/>
          </p:nvSpPr>
          <p:spPr bwMode="auto">
            <a:xfrm>
              <a:off x="1583" y="3105"/>
              <a:ext cx="195" cy="170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8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4" name="Text Box 41"/>
            <p:cNvSpPr txBox="1">
              <a:spLocks noChangeArrowheads="1"/>
            </p:cNvSpPr>
            <p:nvPr/>
          </p:nvSpPr>
          <p:spPr bwMode="auto">
            <a:xfrm>
              <a:off x="1583" y="3363"/>
              <a:ext cx="195" cy="169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9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5" name="Text Box 42"/>
            <p:cNvSpPr txBox="1">
              <a:spLocks noChangeArrowheads="1"/>
            </p:cNvSpPr>
            <p:nvPr/>
          </p:nvSpPr>
          <p:spPr bwMode="auto">
            <a:xfrm>
              <a:off x="3237" y="1344"/>
              <a:ext cx="198" cy="169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18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6" name="Text Box 43"/>
            <p:cNvSpPr txBox="1">
              <a:spLocks noChangeArrowheads="1"/>
            </p:cNvSpPr>
            <p:nvPr/>
          </p:nvSpPr>
          <p:spPr bwMode="auto">
            <a:xfrm>
              <a:off x="3237" y="1599"/>
              <a:ext cx="198" cy="170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17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7" name="Text Box 44"/>
            <p:cNvSpPr txBox="1">
              <a:spLocks noChangeArrowheads="1"/>
            </p:cNvSpPr>
            <p:nvPr/>
          </p:nvSpPr>
          <p:spPr bwMode="auto">
            <a:xfrm>
              <a:off x="3237" y="1855"/>
              <a:ext cx="198" cy="170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16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8" name="Text Box 45"/>
            <p:cNvSpPr txBox="1">
              <a:spLocks noChangeArrowheads="1"/>
            </p:cNvSpPr>
            <p:nvPr/>
          </p:nvSpPr>
          <p:spPr bwMode="auto">
            <a:xfrm>
              <a:off x="3237" y="2099"/>
              <a:ext cx="198" cy="169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15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9" name="Text Box 46"/>
            <p:cNvSpPr txBox="1">
              <a:spLocks noChangeArrowheads="1"/>
            </p:cNvSpPr>
            <p:nvPr/>
          </p:nvSpPr>
          <p:spPr bwMode="auto">
            <a:xfrm>
              <a:off x="3237" y="2357"/>
              <a:ext cx="198" cy="169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14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0" name="Text Box 47"/>
            <p:cNvSpPr txBox="1">
              <a:spLocks noChangeArrowheads="1"/>
            </p:cNvSpPr>
            <p:nvPr/>
          </p:nvSpPr>
          <p:spPr bwMode="auto">
            <a:xfrm>
              <a:off x="3237" y="2608"/>
              <a:ext cx="198" cy="169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13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1" name="Text Box 48"/>
            <p:cNvSpPr txBox="1">
              <a:spLocks noChangeArrowheads="1"/>
            </p:cNvSpPr>
            <p:nvPr/>
          </p:nvSpPr>
          <p:spPr bwMode="auto">
            <a:xfrm>
              <a:off x="3237" y="2863"/>
              <a:ext cx="198" cy="170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12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2" name="Text Box 49"/>
            <p:cNvSpPr txBox="1">
              <a:spLocks noChangeArrowheads="1"/>
            </p:cNvSpPr>
            <p:nvPr/>
          </p:nvSpPr>
          <p:spPr bwMode="auto">
            <a:xfrm>
              <a:off x="3237" y="3105"/>
              <a:ext cx="198" cy="170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11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" name="Text Box 50"/>
            <p:cNvSpPr txBox="1">
              <a:spLocks noChangeArrowheads="1"/>
            </p:cNvSpPr>
            <p:nvPr/>
          </p:nvSpPr>
          <p:spPr bwMode="auto">
            <a:xfrm>
              <a:off x="3237" y="3363"/>
              <a:ext cx="198" cy="169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10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24" name="Group 51"/>
            <p:cNvGrpSpPr/>
            <p:nvPr/>
          </p:nvGrpSpPr>
          <p:grpSpPr bwMode="auto">
            <a:xfrm>
              <a:off x="2852" y="1457"/>
              <a:ext cx="315" cy="2207"/>
              <a:chOff x="8523" y="8981"/>
              <a:chExt cx="294" cy="2439"/>
            </a:xfrm>
          </p:grpSpPr>
          <p:sp>
            <p:nvSpPr>
              <p:cNvPr id="127" name="Text Box 52"/>
              <p:cNvSpPr txBox="1">
                <a:spLocks noChangeArrowheads="1"/>
              </p:cNvSpPr>
              <p:nvPr/>
            </p:nvSpPr>
            <p:spPr bwMode="auto">
              <a:xfrm>
                <a:off x="8523" y="8981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anose="02020603050405020304" pitchFamily="18" charset="0"/>
                    <a:ea typeface="华康简宋" charset="-122"/>
                  </a:rPr>
                  <a:t>V</a:t>
                </a:r>
                <a:r>
                  <a:rPr lang="en-US" altLang="zh-CN" sz="1707" baseline="-25000">
                    <a:latin typeface="Times New Roman" panose="02020603050405020304" pitchFamily="18" charset="0"/>
                    <a:ea typeface="华康简宋" charset="-122"/>
                  </a:rPr>
                  <a:t>CC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8" name="Text Box 53"/>
              <p:cNvSpPr txBox="1">
                <a:spLocks noChangeArrowheads="1"/>
              </p:cNvSpPr>
              <p:nvPr/>
            </p:nvSpPr>
            <p:spPr bwMode="auto">
              <a:xfrm>
                <a:off x="8523" y="9265"/>
                <a:ext cx="291" cy="189"/>
              </a:xfrm>
              <a:prstGeom prst="rect">
                <a:avLst/>
              </a:prstGeom>
              <a:noFill/>
              <a:ln w="16510">
                <a:noFill/>
                <a:miter lim="800000"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anose="02020603050405020304" pitchFamily="18" charset="0"/>
                    <a:ea typeface="华康简宋" charset="-122"/>
                  </a:rPr>
                  <a:t>A</a:t>
                </a:r>
                <a:r>
                  <a:rPr lang="en-US" altLang="zh-CN" sz="1707" baseline="-25000">
                    <a:latin typeface="Times New Roman" panose="02020603050405020304" pitchFamily="18" charset="0"/>
                    <a:ea typeface="华康简宋" charset="-122"/>
                  </a:rPr>
                  <a:t>7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Text Box 54"/>
              <p:cNvSpPr txBox="1">
                <a:spLocks noChangeArrowheads="1"/>
              </p:cNvSpPr>
              <p:nvPr/>
            </p:nvSpPr>
            <p:spPr bwMode="auto">
              <a:xfrm>
                <a:off x="8523" y="9536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anose="02020603050405020304" pitchFamily="18" charset="0"/>
                    <a:ea typeface="华康简宋" charset="-122"/>
                  </a:rPr>
                  <a:t>A</a:t>
                </a:r>
                <a:r>
                  <a:rPr lang="en-US" altLang="zh-CN" sz="1707" baseline="-25000">
                    <a:latin typeface="Times New Roman" panose="02020603050405020304" pitchFamily="18" charset="0"/>
                    <a:ea typeface="华康简宋" charset="-122"/>
                  </a:rPr>
                  <a:t>8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Text Box 55"/>
              <p:cNvSpPr txBox="1">
                <a:spLocks noChangeArrowheads="1"/>
              </p:cNvSpPr>
              <p:nvPr/>
            </p:nvSpPr>
            <p:spPr bwMode="auto">
              <a:xfrm>
                <a:off x="8523" y="9827"/>
                <a:ext cx="291" cy="189"/>
              </a:xfrm>
              <a:prstGeom prst="rect">
                <a:avLst/>
              </a:prstGeom>
              <a:noFill/>
              <a:ln w="16510">
                <a:noFill/>
                <a:miter lim="800000"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anose="02020603050405020304" pitchFamily="18" charset="0"/>
                    <a:ea typeface="华康简宋" charset="-122"/>
                  </a:rPr>
                  <a:t>A</a:t>
                </a:r>
                <a:r>
                  <a:rPr lang="en-US" altLang="zh-CN" sz="1707" baseline="-25000">
                    <a:latin typeface="Times New Roman" panose="02020603050405020304" pitchFamily="18" charset="0"/>
                    <a:ea typeface="华康简宋" charset="-122"/>
                  </a:rPr>
                  <a:t>9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Text Box 56"/>
              <p:cNvSpPr txBox="1">
                <a:spLocks noChangeArrowheads="1"/>
              </p:cNvSpPr>
              <p:nvPr/>
            </p:nvSpPr>
            <p:spPr bwMode="auto">
              <a:xfrm>
                <a:off x="8523" y="10098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anose="02020603050405020304" pitchFamily="18" charset="0"/>
                    <a:ea typeface="华康简宋" charset="-122"/>
                  </a:rPr>
                  <a:t>I/O</a:t>
                </a:r>
                <a:r>
                  <a:rPr lang="en-US" altLang="zh-CN" sz="1707" baseline="-25000">
                    <a:latin typeface="Times New Roman" panose="02020603050405020304" pitchFamily="18" charset="0"/>
                    <a:ea typeface="华康简宋" charset="-122"/>
                  </a:rPr>
                  <a:t>1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Text Box 57"/>
              <p:cNvSpPr txBox="1">
                <a:spLocks noChangeArrowheads="1"/>
              </p:cNvSpPr>
              <p:nvPr/>
            </p:nvSpPr>
            <p:spPr bwMode="auto">
              <a:xfrm>
                <a:off x="8523" y="10375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anose="02020603050405020304" pitchFamily="18" charset="0"/>
                    <a:ea typeface="华康简宋" charset="-122"/>
                  </a:rPr>
                  <a:t>I/O</a:t>
                </a:r>
                <a:r>
                  <a:rPr lang="en-US" altLang="zh-CN" sz="1707" baseline="-25000">
                    <a:latin typeface="Times New Roman" panose="02020603050405020304" pitchFamily="18" charset="0"/>
                    <a:ea typeface="华康简宋" charset="-122"/>
                  </a:rPr>
                  <a:t>2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Text Box 58"/>
              <p:cNvSpPr txBox="1">
                <a:spLocks noChangeArrowheads="1"/>
              </p:cNvSpPr>
              <p:nvPr/>
            </p:nvSpPr>
            <p:spPr bwMode="auto">
              <a:xfrm>
                <a:off x="8523" y="10660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anose="02020603050405020304" pitchFamily="18" charset="0"/>
                    <a:ea typeface="华康简宋" charset="-122"/>
                  </a:rPr>
                  <a:t>I/O</a:t>
                </a:r>
                <a:r>
                  <a:rPr lang="en-US" altLang="zh-CN" sz="1707" baseline="-25000">
                    <a:latin typeface="Times New Roman" panose="02020603050405020304" pitchFamily="18" charset="0"/>
                    <a:ea typeface="华康简宋" charset="-122"/>
                  </a:rPr>
                  <a:t>3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4" name="Text Box 59"/>
              <p:cNvSpPr txBox="1">
                <a:spLocks noChangeArrowheads="1"/>
              </p:cNvSpPr>
              <p:nvPr/>
            </p:nvSpPr>
            <p:spPr bwMode="auto">
              <a:xfrm>
                <a:off x="8523" y="10962"/>
                <a:ext cx="291" cy="188"/>
              </a:xfrm>
              <a:prstGeom prst="rect">
                <a:avLst/>
              </a:prstGeom>
              <a:noFill/>
              <a:ln w="16510">
                <a:noFill/>
                <a:miter lim="800000"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>
                    <a:latin typeface="Times New Roman" panose="02020603050405020304" pitchFamily="18" charset="0"/>
                    <a:ea typeface="华康简宋" charset="-122"/>
                  </a:rPr>
                  <a:t>I/O</a:t>
                </a:r>
                <a:r>
                  <a:rPr lang="en-US" altLang="zh-CN" sz="1707" baseline="-25000">
                    <a:latin typeface="Times New Roman" panose="02020603050405020304" pitchFamily="18" charset="0"/>
                    <a:ea typeface="华康简宋" charset="-122"/>
                  </a:rPr>
                  <a:t>4</a:t>
                </a:r>
                <a:endParaRPr lang="en-US" altLang="zh-CN" sz="1707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5" name="Text Box 60"/>
              <p:cNvSpPr txBox="1">
                <a:spLocks noChangeArrowheads="1"/>
              </p:cNvSpPr>
              <p:nvPr/>
            </p:nvSpPr>
            <p:spPr bwMode="auto">
              <a:xfrm>
                <a:off x="8523" y="11232"/>
                <a:ext cx="293" cy="188"/>
              </a:xfrm>
              <a:prstGeom prst="rect">
                <a:avLst/>
              </a:prstGeom>
              <a:noFill/>
              <a:ln w="16510">
                <a:noFill/>
                <a:miter lim="800000"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707" dirty="0">
                    <a:latin typeface="Times New Roman" panose="02020603050405020304" pitchFamily="18" charset="0"/>
                    <a:ea typeface="华康简宋" charset="-122"/>
                  </a:rPr>
                  <a:t>WE</a:t>
                </a:r>
                <a:endParaRPr lang="en-US" altLang="zh-CN" sz="1707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6" name="Line 61"/>
              <p:cNvSpPr>
                <a:spLocks noChangeShapeType="1"/>
              </p:cNvSpPr>
              <p:nvPr/>
            </p:nvSpPr>
            <p:spPr bwMode="auto">
              <a:xfrm>
                <a:off x="8559" y="11229"/>
                <a:ext cx="216" cy="0"/>
              </a:xfrm>
              <a:prstGeom prst="line">
                <a:avLst/>
              </a:prstGeom>
              <a:noFill/>
              <a:ln w="6350">
                <a:noFill/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sp>
          <p:nvSpPr>
            <p:cNvPr id="125" name="Text Box 62"/>
            <p:cNvSpPr txBox="1">
              <a:spLocks noChangeArrowheads="1"/>
            </p:cNvSpPr>
            <p:nvPr/>
          </p:nvSpPr>
          <p:spPr bwMode="auto">
            <a:xfrm>
              <a:off x="2208" y="2375"/>
              <a:ext cx="630" cy="478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ctr">
                <a:defRPr/>
              </a:pPr>
              <a:r>
                <a:rPr lang="en-US" altLang="zh-CN" sz="1707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华康简宋" charset="-122"/>
                </a:rPr>
                <a:t>2114</a:t>
              </a:r>
            </a:p>
            <a:p>
              <a:pPr algn="ctr">
                <a:defRPr/>
              </a:pPr>
              <a:r>
                <a:rPr lang="en-US" altLang="zh-CN" sz="1707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华康简宋" charset="-122"/>
                </a:rPr>
                <a:t>SRAM</a:t>
              </a:r>
              <a:endParaRPr lang="en-US" altLang="zh-CN" sz="1707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126" name="Text Box 63"/>
            <p:cNvSpPr txBox="1">
              <a:spLocks noChangeArrowheads="1"/>
            </p:cNvSpPr>
            <p:nvPr/>
          </p:nvSpPr>
          <p:spPr bwMode="auto">
            <a:xfrm>
              <a:off x="1874" y="1440"/>
              <a:ext cx="309" cy="172"/>
            </a:xfrm>
            <a:prstGeom prst="rect">
              <a:avLst/>
            </a:prstGeom>
            <a:noFill/>
            <a:ln w="16510">
              <a:noFill/>
              <a:miter lim="800000"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1707">
                  <a:latin typeface="Times New Roman" panose="02020603050405020304" pitchFamily="18" charset="0"/>
                  <a:ea typeface="华康简宋" charset="-122"/>
                </a:rPr>
                <a:t>A</a:t>
              </a:r>
              <a:r>
                <a:rPr lang="en-US" altLang="zh-CN" sz="1707" baseline="-25000">
                  <a:latin typeface="Times New Roman" panose="02020603050405020304" pitchFamily="18" charset="0"/>
                  <a:ea typeface="华康简宋" charset="-122"/>
                </a:rPr>
                <a:t>6</a:t>
              </a:r>
              <a:endParaRPr lang="en-US" altLang="zh-CN" sz="1707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975412" y="5630114"/>
            <a:ext cx="1119401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16K</a:t>
            </a:r>
            <a:r>
              <a:rPr lang="en-US" altLang="zh-CN" sz="1707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1</a:t>
            </a:r>
            <a:r>
              <a:rPr lang="zh-CN" altLang="en-US" sz="1707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位</a:t>
            </a:r>
            <a:endParaRPr lang="zh-CN" altLang="en-US" sz="170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775233" y="5860574"/>
            <a:ext cx="5366537" cy="442429"/>
            <a:chOff x="4456253" y="6007261"/>
            <a:chExt cx="5660020" cy="466625"/>
          </a:xfrm>
        </p:grpSpPr>
        <p:sp>
          <p:nvSpPr>
            <p:cNvPr id="11" name="文本框 10"/>
            <p:cNvSpPr txBox="1"/>
            <p:nvPr/>
          </p:nvSpPr>
          <p:spPr>
            <a:xfrm>
              <a:off x="4456253" y="6007261"/>
              <a:ext cx="5660020" cy="466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DRAM: 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地址线</a:t>
              </a:r>
              <a:r>
                <a:rPr lang="zh-CN" altLang="en-US" sz="2275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复用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RAS</a:t>
              </a:r>
              <a:r>
                <a:rPr lang="zh-CN" altLang="en-US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兼为片选信号</a:t>
              </a:r>
              <a:r>
                <a:rPr lang="en-US" altLang="zh-CN" sz="22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7546693" y="6065133"/>
              <a:ext cx="39354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接连接符 15"/>
          <p:cNvCxnSpPr/>
          <p:nvPr/>
        </p:nvCxnSpPr>
        <p:spPr>
          <a:xfrm>
            <a:off x="9185669" y="4993592"/>
            <a:ext cx="3292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标题 1">
            <a:extLst>
              <a:ext uri="{FF2B5EF4-FFF2-40B4-BE49-F238E27FC236}">
                <a16:creationId xmlns:a16="http://schemas.microsoft.com/office/drawing/2014/main" id="{FE714FC8-DE1B-4C63-A4ED-2210457B1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D0D57-0768-4FD7-ACFA-4326AAC1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  <p:grpSp>
        <p:nvGrpSpPr>
          <p:cNvPr id="4" name="组合 4179">
            <a:extLst>
              <a:ext uri="{FF2B5EF4-FFF2-40B4-BE49-F238E27FC236}">
                <a16:creationId xmlns:a16="http://schemas.microsoft.com/office/drawing/2014/main" id="{BA2DB4D4-0D01-441D-8035-C619E4FF7529}"/>
              </a:ext>
            </a:extLst>
          </p:cNvPr>
          <p:cNvGrpSpPr/>
          <p:nvPr/>
        </p:nvGrpSpPr>
        <p:grpSpPr bwMode="auto">
          <a:xfrm>
            <a:off x="818587" y="962552"/>
            <a:ext cx="5697961" cy="478892"/>
            <a:chOff x="-96347" y="0"/>
            <a:chExt cx="5282512" cy="517869"/>
          </a:xfrm>
        </p:grpSpPr>
        <p:sp>
          <p:nvSpPr>
            <p:cNvPr id="5" name="椭圆 4181">
              <a:extLst>
                <a:ext uri="{FF2B5EF4-FFF2-40B4-BE49-F238E27FC236}">
                  <a16:creationId xmlns:a16="http://schemas.microsoft.com/office/drawing/2014/main" id="{1BB66D03-94CE-4CA7-A6A1-42029D215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7" y="31744"/>
              <a:ext cx="35709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6" name="五边形 4182">
              <a:extLst>
                <a:ext uri="{FF2B5EF4-FFF2-40B4-BE49-F238E27FC236}">
                  <a16:creationId xmlns:a16="http://schemas.microsoft.com/office/drawing/2014/main" id="{9D3E3016-62F4-4419-9ACE-876203D9A4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4183">
              <a:extLst>
                <a:ext uri="{FF2B5EF4-FFF2-40B4-BE49-F238E27FC236}">
                  <a16:creationId xmlns:a16="http://schemas.microsoft.com/office/drawing/2014/main" id="{35E82551-99AE-4DC8-8B63-4A96F6858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497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其它结构的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</a:t>
              </a:r>
            </a:p>
          </p:txBody>
        </p:sp>
      </p:grpSp>
      <p:grpSp>
        <p:nvGrpSpPr>
          <p:cNvPr id="8" name="Group 3">
            <a:extLst>
              <a:ext uri="{FF2B5EF4-FFF2-40B4-BE49-F238E27FC236}">
                <a16:creationId xmlns:a16="http://schemas.microsoft.com/office/drawing/2014/main" id="{A433CEF5-AD96-42D2-92F6-8F8F34E853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96920" y="3683318"/>
            <a:ext cx="381000" cy="304800"/>
            <a:chOff x="3360" y="2544"/>
            <a:chExt cx="240" cy="192"/>
          </a:xfrm>
        </p:grpSpPr>
        <p:sp>
          <p:nvSpPr>
            <p:cNvPr id="9" name="Line 4">
              <a:extLst>
                <a:ext uri="{FF2B5EF4-FFF2-40B4-BE49-F238E27FC236}">
                  <a16:creationId xmlns:a16="http://schemas.microsoft.com/office/drawing/2014/main" id="{1E2D66F8-F100-4E13-9752-A8E51AB79D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739B5D98-5024-4572-BE59-8C01A8B6650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10A97317-F8DD-4E8E-840F-722542A9709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A86BF1FC-0CAF-4E1A-85D6-C623705D49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5F390B6C-9126-4132-89A1-1CEAD566230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" name="Line 9">
            <a:extLst>
              <a:ext uri="{FF2B5EF4-FFF2-40B4-BE49-F238E27FC236}">
                <a16:creationId xmlns:a16="http://schemas.microsoft.com/office/drawing/2014/main" id="{D054D839-5554-4DBF-ADDE-8E5CB6BA57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0320" y="3226118"/>
            <a:ext cx="53340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0">
            <a:extLst>
              <a:ext uri="{FF2B5EF4-FFF2-40B4-BE49-F238E27FC236}">
                <a16:creationId xmlns:a16="http://schemas.microsoft.com/office/drawing/2014/main" id="{08E4F79A-F253-497F-A085-3B85A392083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296920" y="4369118"/>
            <a:ext cx="1447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1">
            <a:extLst>
              <a:ext uri="{FF2B5EF4-FFF2-40B4-BE49-F238E27FC236}">
                <a16:creationId xmlns:a16="http://schemas.microsoft.com/office/drawing/2014/main" id="{5E393E45-FA0E-416F-ADE9-5E17358DDEC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296920" y="3911918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48F0026B-05F0-4807-B3BE-B52B65AAE97F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 flipV="1">
            <a:off x="4935220" y="2883218"/>
            <a:ext cx="381000" cy="304800"/>
            <a:chOff x="3360" y="2544"/>
            <a:chExt cx="240" cy="192"/>
          </a:xfrm>
        </p:grpSpPr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D27E882B-6B8B-4316-817A-82B25678B3D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EB49B137-1654-4ABB-971C-5C508F74560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98066B0E-0BE6-4B3D-A69F-DF12B9B45F5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7D98F764-5B8B-4196-AA02-14D40DB98DE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11E8637C-F74D-4BD1-B3CF-4C832038C49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Line 18">
            <a:extLst>
              <a:ext uri="{FF2B5EF4-FFF2-40B4-BE49-F238E27FC236}">
                <a16:creationId xmlns:a16="http://schemas.microsoft.com/office/drawing/2014/main" id="{E00C603B-7ED7-45B0-B2C7-DEC59A3D2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7320" y="2311718"/>
            <a:ext cx="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9">
            <a:extLst>
              <a:ext uri="{FF2B5EF4-FFF2-40B4-BE49-F238E27FC236}">
                <a16:creationId xmlns:a16="http://schemas.microsoft.com/office/drawing/2014/main" id="{D250546D-37A1-4348-B56D-E49F8E0157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320" y="2311718"/>
            <a:ext cx="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Line 20">
            <a:extLst>
              <a:ext uri="{FF2B5EF4-FFF2-40B4-BE49-F238E27FC236}">
                <a16:creationId xmlns:a16="http://schemas.microsoft.com/office/drawing/2014/main" id="{4A880D90-6BB7-45B0-AA7C-416ADCA7F2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1920" y="3226118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C25C5829-74A4-4B3C-B385-6C7392BA5B04}"/>
              </a:ext>
            </a:extLst>
          </p:cNvPr>
          <p:cNvGrpSpPr/>
          <p:nvPr/>
        </p:nvGrpSpPr>
        <p:grpSpPr bwMode="auto">
          <a:xfrm>
            <a:off x="3982720" y="4369118"/>
            <a:ext cx="76200" cy="228600"/>
            <a:chOff x="3744" y="2880"/>
            <a:chExt cx="96" cy="288"/>
          </a:xfrm>
        </p:grpSpPr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3404568C-D5B4-474D-8486-73B0EFAED6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E77F85CD-6AA5-4BC0-A70A-56E34362A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/>
            </a:p>
          </p:txBody>
        </p:sp>
      </p:grpSp>
      <p:sp>
        <p:nvSpPr>
          <p:cNvPr id="29" name="Line 24">
            <a:extLst>
              <a:ext uri="{FF2B5EF4-FFF2-40B4-BE49-F238E27FC236}">
                <a16:creationId xmlns:a16="http://schemas.microsoft.com/office/drawing/2014/main" id="{2F885843-F4A1-4EF5-9F16-98CA6033EA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720" y="2768918"/>
            <a:ext cx="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" name="Group 25">
            <a:extLst>
              <a:ext uri="{FF2B5EF4-FFF2-40B4-BE49-F238E27FC236}">
                <a16:creationId xmlns:a16="http://schemas.microsoft.com/office/drawing/2014/main" id="{528D9E83-66CC-4765-B171-51A8DEEFE9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73320" y="5283518"/>
            <a:ext cx="381000" cy="304800"/>
            <a:chOff x="4032" y="2544"/>
            <a:chExt cx="240" cy="192"/>
          </a:xfrm>
        </p:grpSpPr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8AAC0FEC-D0C1-4961-A7B6-ED02C5652CB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8E8C4659-5C1A-47D4-9D48-0FFDB284628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43D01C29-E73A-495D-BB8F-7EDF291A679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D839C906-F5A3-4927-8FB0-47DCF1346F9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DBF19317-2FE7-4ADF-9366-E01D6DC4AB4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Line 31">
            <a:extLst>
              <a:ext uri="{FF2B5EF4-FFF2-40B4-BE49-F238E27FC236}">
                <a16:creationId xmlns:a16="http://schemas.microsoft.com/office/drawing/2014/main" id="{8288F07E-0B1F-4D44-A188-731CE3451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8320" y="5435918"/>
            <a:ext cx="1905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Line 32">
            <a:extLst>
              <a:ext uri="{FF2B5EF4-FFF2-40B4-BE49-F238E27FC236}">
                <a16:creationId xmlns:a16="http://schemas.microsoft.com/office/drawing/2014/main" id="{9B3AA49A-96F1-48A2-8BF1-076AD4974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4320" y="5512118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Line 33">
            <a:extLst>
              <a:ext uri="{FF2B5EF4-FFF2-40B4-BE49-F238E27FC236}">
                <a16:creationId xmlns:a16="http://schemas.microsoft.com/office/drawing/2014/main" id="{8428077D-F292-4646-831A-EFDECE7945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82720" y="5435918"/>
            <a:ext cx="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E51983C8-3785-4524-A479-9379DE268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120" y="3759518"/>
            <a:ext cx="228600" cy="304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60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26D3EB84-C2E9-4E6C-915A-DD7157673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520" y="5283518"/>
            <a:ext cx="228600" cy="304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60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B059B64F-005C-48C3-8E94-61121A27D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5720" y="3226118"/>
            <a:ext cx="228600" cy="304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60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4B2803B9-242E-4B22-9B2E-56321A9342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973320" y="5893118"/>
            <a:ext cx="342900" cy="228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u="sng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O/I</a:t>
            </a:r>
          </a:p>
        </p:txBody>
      </p:sp>
      <p:grpSp>
        <p:nvGrpSpPr>
          <p:cNvPr id="43" name="Group 38">
            <a:extLst>
              <a:ext uri="{FF2B5EF4-FFF2-40B4-BE49-F238E27FC236}">
                <a16:creationId xmlns:a16="http://schemas.microsoft.com/office/drawing/2014/main" id="{67BC9780-A53C-45C8-8448-DBB0DB81E5D7}"/>
              </a:ext>
            </a:extLst>
          </p:cNvPr>
          <p:cNvGrpSpPr/>
          <p:nvPr/>
        </p:nvGrpSpPr>
        <p:grpSpPr bwMode="auto">
          <a:xfrm>
            <a:off x="3601720" y="4064318"/>
            <a:ext cx="152400" cy="76200"/>
            <a:chOff x="3888" y="2832"/>
            <a:chExt cx="96" cy="48"/>
          </a:xfrm>
        </p:grpSpPr>
        <p:sp>
          <p:nvSpPr>
            <p:cNvPr id="44" name="Line 39">
              <a:extLst>
                <a:ext uri="{FF2B5EF4-FFF2-40B4-BE49-F238E27FC236}">
                  <a16:creationId xmlns:a16="http://schemas.microsoft.com/office/drawing/2014/main" id="{61C4147D-0933-4D1F-8C6B-8AC1F65364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40">
              <a:extLst>
                <a:ext uri="{FF2B5EF4-FFF2-40B4-BE49-F238E27FC236}">
                  <a16:creationId xmlns:a16="http://schemas.microsoft.com/office/drawing/2014/main" id="{98D09447-8A58-4383-8F18-91336CB7E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" name="Line 41">
            <a:extLst>
              <a:ext uri="{FF2B5EF4-FFF2-40B4-BE49-F238E27FC236}">
                <a16:creationId xmlns:a16="http://schemas.microsoft.com/office/drawing/2014/main" id="{A6035E88-A0D3-4384-8A40-F0F7B395601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677920" y="3835718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Line 42">
            <a:extLst>
              <a:ext uri="{FF2B5EF4-FFF2-40B4-BE49-F238E27FC236}">
                <a16:creationId xmlns:a16="http://schemas.microsoft.com/office/drawing/2014/main" id="{A0D4263F-81C1-416B-94D2-427A07487E4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677920" y="3835718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Line 43">
            <a:extLst>
              <a:ext uri="{FF2B5EF4-FFF2-40B4-BE49-F238E27FC236}">
                <a16:creationId xmlns:a16="http://schemas.microsoft.com/office/drawing/2014/main" id="{B07D568F-431C-4A42-AB2F-77E7EF1AD57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677920" y="4140518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Line 44">
            <a:extLst>
              <a:ext uri="{FF2B5EF4-FFF2-40B4-BE49-F238E27FC236}">
                <a16:creationId xmlns:a16="http://schemas.microsoft.com/office/drawing/2014/main" id="{D8B88C79-D78A-4A05-8324-E981E3C10FB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744720" y="3226118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Line 45">
            <a:extLst>
              <a:ext uri="{FF2B5EF4-FFF2-40B4-BE49-F238E27FC236}">
                <a16:creationId xmlns:a16="http://schemas.microsoft.com/office/drawing/2014/main" id="{06F0A552-7F86-47EC-BDDD-F200CC601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5820" y="2768918"/>
            <a:ext cx="3810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A7E9CA70-9F8B-4071-B305-2C502BCE4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120" y="4445318"/>
            <a:ext cx="723900" cy="4603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(0V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16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Line 47">
            <a:extLst>
              <a:ext uri="{FF2B5EF4-FFF2-40B4-BE49-F238E27FC236}">
                <a16:creationId xmlns:a16="http://schemas.microsoft.com/office/drawing/2014/main" id="{578B3BD3-8C4D-441F-A8DA-08DA3738D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1520" y="5131118"/>
            <a:ext cx="40386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3" name="Group 48">
            <a:extLst>
              <a:ext uri="{FF2B5EF4-FFF2-40B4-BE49-F238E27FC236}">
                <a16:creationId xmlns:a16="http://schemas.microsoft.com/office/drawing/2014/main" id="{E21DAB01-D420-4D20-8D2A-178FC964A60C}"/>
              </a:ext>
            </a:extLst>
          </p:cNvPr>
          <p:cNvGrpSpPr/>
          <p:nvPr/>
        </p:nvGrpSpPr>
        <p:grpSpPr bwMode="auto">
          <a:xfrm>
            <a:off x="2153920" y="1702118"/>
            <a:ext cx="4457700" cy="993775"/>
            <a:chOff x="1656" y="1008"/>
            <a:chExt cx="2808" cy="626"/>
          </a:xfrm>
        </p:grpSpPr>
        <p:grpSp>
          <p:nvGrpSpPr>
            <p:cNvPr id="54" name="Group 49">
              <a:extLst>
                <a:ext uri="{FF2B5EF4-FFF2-40B4-BE49-F238E27FC236}">
                  <a16:creationId xmlns:a16="http://schemas.microsoft.com/office/drawing/2014/main" id="{95C29719-8A51-4003-B7FD-CD0E99536CBE}"/>
                </a:ext>
              </a:extLst>
            </p:cNvPr>
            <p:cNvGrpSpPr/>
            <p:nvPr/>
          </p:nvGrpSpPr>
          <p:grpSpPr bwMode="auto">
            <a:xfrm>
              <a:off x="1752" y="1248"/>
              <a:ext cx="2160" cy="192"/>
              <a:chOff x="1752" y="1248"/>
              <a:chExt cx="2160" cy="192"/>
            </a:xfrm>
          </p:grpSpPr>
          <p:grpSp>
            <p:nvGrpSpPr>
              <p:cNvPr id="63" name="Group 50">
                <a:extLst>
                  <a:ext uri="{FF2B5EF4-FFF2-40B4-BE49-F238E27FC236}">
                    <a16:creationId xmlns:a16="http://schemas.microsoft.com/office/drawing/2014/main" id="{E4F2C1AF-3B2A-4F36-BF3B-D7332CFEC27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752" y="1248"/>
                <a:ext cx="240" cy="192"/>
                <a:chOff x="4032" y="2544"/>
                <a:chExt cx="240" cy="192"/>
              </a:xfrm>
            </p:grpSpPr>
            <p:sp>
              <p:nvSpPr>
                <p:cNvPr id="70" name="Line 51">
                  <a:extLst>
                    <a:ext uri="{FF2B5EF4-FFF2-40B4-BE49-F238E27FC236}">
                      <a16:creationId xmlns:a16="http://schemas.microsoft.com/office/drawing/2014/main" id="{7129EEAC-54BD-4384-B97C-9437363212F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1" name="Line 52">
                  <a:extLst>
                    <a:ext uri="{FF2B5EF4-FFF2-40B4-BE49-F238E27FC236}">
                      <a16:creationId xmlns:a16="http://schemas.microsoft.com/office/drawing/2014/main" id="{DE82B4AB-89D5-4955-AE5E-F5DB8D9FCB2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2" name="Line 53">
                  <a:extLst>
                    <a:ext uri="{FF2B5EF4-FFF2-40B4-BE49-F238E27FC236}">
                      <a16:creationId xmlns:a16="http://schemas.microsoft.com/office/drawing/2014/main" id="{41FAC5D9-36BA-4EE1-9BF8-7D9A9DFAC97E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3" name="Line 54">
                  <a:extLst>
                    <a:ext uri="{FF2B5EF4-FFF2-40B4-BE49-F238E27FC236}">
                      <a16:creationId xmlns:a16="http://schemas.microsoft.com/office/drawing/2014/main" id="{C1C50CF9-DF7B-4625-85B2-E1FF6CDA181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74" name="Line 55">
                  <a:extLst>
                    <a:ext uri="{FF2B5EF4-FFF2-40B4-BE49-F238E27FC236}">
                      <a16:creationId xmlns:a16="http://schemas.microsoft.com/office/drawing/2014/main" id="{D904A399-962F-4CC6-A669-6B876479B48B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4" name="Group 56">
                <a:extLst>
                  <a:ext uri="{FF2B5EF4-FFF2-40B4-BE49-F238E27FC236}">
                    <a16:creationId xmlns:a16="http://schemas.microsoft.com/office/drawing/2014/main" id="{128A3614-4F7E-4405-AE64-C0DB237FB8C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672" y="1248"/>
                <a:ext cx="240" cy="192"/>
                <a:chOff x="3360" y="2544"/>
                <a:chExt cx="240" cy="192"/>
              </a:xfrm>
            </p:grpSpPr>
            <p:sp>
              <p:nvSpPr>
                <p:cNvPr id="65" name="Line 57">
                  <a:extLst>
                    <a:ext uri="{FF2B5EF4-FFF2-40B4-BE49-F238E27FC236}">
                      <a16:creationId xmlns:a16="http://schemas.microsoft.com/office/drawing/2014/main" id="{3A70B680-0F63-4833-8BAE-0FAC79E359A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" name="Line 58">
                  <a:extLst>
                    <a:ext uri="{FF2B5EF4-FFF2-40B4-BE49-F238E27FC236}">
                      <a16:creationId xmlns:a16="http://schemas.microsoft.com/office/drawing/2014/main" id="{F9963E77-D76D-4055-805D-EF9F20A324D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7" name="Line 59">
                  <a:extLst>
                    <a:ext uri="{FF2B5EF4-FFF2-40B4-BE49-F238E27FC236}">
                      <a16:creationId xmlns:a16="http://schemas.microsoft.com/office/drawing/2014/main" id="{91C43079-F95C-4C44-9968-6D8C64C3897C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8" name="Line 60">
                  <a:extLst>
                    <a:ext uri="{FF2B5EF4-FFF2-40B4-BE49-F238E27FC236}">
                      <a16:creationId xmlns:a16="http://schemas.microsoft.com/office/drawing/2014/main" id="{0E750B3B-5E3D-4AF6-AA17-B6417AD7948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9" name="Line 61">
                  <a:extLst>
                    <a:ext uri="{FF2B5EF4-FFF2-40B4-BE49-F238E27FC236}">
                      <a16:creationId xmlns:a16="http://schemas.microsoft.com/office/drawing/2014/main" id="{E17AA17B-347B-4B2C-9F4E-71B30BE4811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55" name="Line 62">
              <a:extLst>
                <a:ext uri="{FF2B5EF4-FFF2-40B4-BE49-F238E27FC236}">
                  <a16:creationId xmlns:a16="http://schemas.microsoft.com/office/drawing/2014/main" id="{A69413C9-B3AA-4830-BAAB-579CD7602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" y="1152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63">
              <a:extLst>
                <a:ext uri="{FF2B5EF4-FFF2-40B4-BE49-F238E27FC236}">
                  <a16:creationId xmlns:a16="http://schemas.microsoft.com/office/drawing/2014/main" id="{CAE2FCC7-62CE-4C3B-B169-7FBB6C150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" y="1152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64">
              <a:extLst>
                <a:ext uri="{FF2B5EF4-FFF2-40B4-BE49-F238E27FC236}">
                  <a16:creationId xmlns:a16="http://schemas.microsoft.com/office/drawing/2014/main" id="{5CF2C17A-C6D9-4942-BBC5-B0E32D79C3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56" y="134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65">
              <a:extLst>
                <a:ext uri="{FF2B5EF4-FFF2-40B4-BE49-F238E27FC236}">
                  <a16:creationId xmlns:a16="http://schemas.microsoft.com/office/drawing/2014/main" id="{1BFE34E4-D259-4226-88BA-A0701C9B2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12" y="1344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9B56FBD8-2B46-432F-92D6-31DDFF578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1344"/>
              <a:ext cx="456" cy="29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zh-CN" altLang="en-US" sz="16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预充</a:t>
              </a:r>
            </a:p>
          </p:txBody>
        </p:sp>
        <p:sp>
          <p:nvSpPr>
            <p:cNvPr id="60" name="Rectangle 67">
              <a:extLst>
                <a:ext uri="{FF2B5EF4-FFF2-40B4-BE49-F238E27FC236}">
                  <a16:creationId xmlns:a16="http://schemas.microsoft.com/office/drawing/2014/main" id="{97EF00E3-CC3D-4C8B-9454-D306C8E80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1248"/>
              <a:ext cx="192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16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" name="Rectangle 68">
              <a:extLst>
                <a:ext uri="{FF2B5EF4-FFF2-40B4-BE49-F238E27FC236}">
                  <a16:creationId xmlns:a16="http://schemas.microsoft.com/office/drawing/2014/main" id="{C35BA226-D51D-40AE-920F-E2F573775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1296"/>
              <a:ext cx="192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16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2" name="Rectangle 69">
              <a:extLst>
                <a:ext uri="{FF2B5EF4-FFF2-40B4-BE49-F238E27FC236}">
                  <a16:creationId xmlns:a16="http://schemas.microsoft.com/office/drawing/2014/main" id="{5B1FC6FF-3761-4C77-986A-F54C61439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008"/>
              <a:ext cx="192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16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5" name="Rectangle 70">
            <a:extLst>
              <a:ext uri="{FF2B5EF4-FFF2-40B4-BE49-F238E27FC236}">
                <a16:creationId xmlns:a16="http://schemas.microsoft.com/office/drawing/2014/main" id="{B2D5D098-A0E3-4AA2-B8AF-B04016DA3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520" y="2857818"/>
            <a:ext cx="1219200" cy="228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地址译码线</a:t>
            </a:r>
            <a:endParaRPr lang="zh-CN" altLang="en-US" sz="16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6" name="Rectangle 71">
            <a:extLst>
              <a:ext uri="{FF2B5EF4-FFF2-40B4-BE49-F238E27FC236}">
                <a16:creationId xmlns:a16="http://schemas.microsoft.com/office/drawing/2014/main" id="{59D387A1-E5EB-4889-A21F-BF42805F0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152" y="6079298"/>
            <a:ext cx="1219200" cy="228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地址译码线</a:t>
            </a:r>
            <a:endParaRPr lang="zh-CN" altLang="en-US" sz="1600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77" name="Group 72">
            <a:extLst>
              <a:ext uri="{FF2B5EF4-FFF2-40B4-BE49-F238E27FC236}">
                <a16:creationId xmlns:a16="http://schemas.microsoft.com/office/drawing/2014/main" id="{26FF9ED9-D454-42F3-B779-D08C385173F4}"/>
              </a:ext>
            </a:extLst>
          </p:cNvPr>
          <p:cNvGrpSpPr/>
          <p:nvPr/>
        </p:nvGrpSpPr>
        <p:grpSpPr bwMode="auto">
          <a:xfrm>
            <a:off x="2687320" y="2768918"/>
            <a:ext cx="1524000" cy="1066800"/>
            <a:chOff x="1992" y="1680"/>
            <a:chExt cx="960" cy="672"/>
          </a:xfrm>
        </p:grpSpPr>
        <p:sp>
          <p:nvSpPr>
            <p:cNvPr id="78" name="Rectangle 73">
              <a:extLst>
                <a:ext uri="{FF2B5EF4-FFF2-40B4-BE49-F238E27FC236}">
                  <a16:creationId xmlns:a16="http://schemas.microsoft.com/office/drawing/2014/main" id="{09D91C14-628A-407C-83F6-54C90FBA2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196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16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9" name="Group 74">
              <a:extLst>
                <a:ext uri="{FF2B5EF4-FFF2-40B4-BE49-F238E27FC236}">
                  <a16:creationId xmlns:a16="http://schemas.microsoft.com/office/drawing/2014/main" id="{84146081-D612-45B4-BC24-900F63196515}"/>
                </a:ext>
              </a:extLst>
            </p:cNvPr>
            <p:cNvGrpSpPr/>
            <p:nvPr/>
          </p:nvGrpSpPr>
          <p:grpSpPr bwMode="auto">
            <a:xfrm>
              <a:off x="1992" y="1680"/>
              <a:ext cx="960" cy="672"/>
              <a:chOff x="1992" y="1680"/>
              <a:chExt cx="960" cy="672"/>
            </a:xfrm>
          </p:grpSpPr>
          <p:grpSp>
            <p:nvGrpSpPr>
              <p:cNvPr id="80" name="Group 75">
                <a:extLst>
                  <a:ext uri="{FF2B5EF4-FFF2-40B4-BE49-F238E27FC236}">
                    <a16:creationId xmlns:a16="http://schemas.microsoft.com/office/drawing/2014/main" id="{39933388-3399-4D34-B0EA-58DB14B4AAD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6200000" flipV="1">
                <a:off x="2016" y="1752"/>
                <a:ext cx="240" cy="192"/>
                <a:chOff x="3360" y="2544"/>
                <a:chExt cx="240" cy="192"/>
              </a:xfrm>
            </p:grpSpPr>
            <p:sp>
              <p:nvSpPr>
                <p:cNvPr id="90" name="Line 76">
                  <a:extLst>
                    <a:ext uri="{FF2B5EF4-FFF2-40B4-BE49-F238E27FC236}">
                      <a16:creationId xmlns:a16="http://schemas.microsoft.com/office/drawing/2014/main" id="{BA429C03-A992-4263-9ECD-BFE351C36729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1" name="Line 77">
                  <a:extLst>
                    <a:ext uri="{FF2B5EF4-FFF2-40B4-BE49-F238E27FC236}">
                      <a16:creationId xmlns:a16="http://schemas.microsoft.com/office/drawing/2014/main" id="{36D9EFA7-D5EA-451D-8765-4EFA0E7C8EAD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" name="Line 78">
                  <a:extLst>
                    <a:ext uri="{FF2B5EF4-FFF2-40B4-BE49-F238E27FC236}">
                      <a16:creationId xmlns:a16="http://schemas.microsoft.com/office/drawing/2014/main" id="{5AE34B62-B576-4930-8071-33951C1CEC8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" name="Line 79">
                  <a:extLst>
                    <a:ext uri="{FF2B5EF4-FFF2-40B4-BE49-F238E27FC236}">
                      <a16:creationId xmlns:a16="http://schemas.microsoft.com/office/drawing/2014/main" id="{9948FD50-800D-4D3C-BFFE-C503018DD208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4" name="Line 80">
                  <a:extLst>
                    <a:ext uri="{FF2B5EF4-FFF2-40B4-BE49-F238E27FC236}">
                      <a16:creationId xmlns:a16="http://schemas.microsoft.com/office/drawing/2014/main" id="{E09078E0-B1B1-453A-99C5-43ADFEB42FF5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1" name="Group 81">
                <a:extLst>
                  <a:ext uri="{FF2B5EF4-FFF2-40B4-BE49-F238E27FC236}">
                    <a16:creationId xmlns:a16="http://schemas.microsoft.com/office/drawing/2014/main" id="{9633C87B-3A45-4C28-9D4F-A8AA087A0DBA}"/>
                  </a:ext>
                </a:extLst>
              </p:cNvPr>
              <p:cNvGrpSpPr/>
              <p:nvPr/>
            </p:nvGrpSpPr>
            <p:grpSpPr bwMode="auto">
              <a:xfrm>
                <a:off x="1992" y="1680"/>
                <a:ext cx="960" cy="672"/>
                <a:chOff x="1992" y="1680"/>
                <a:chExt cx="960" cy="672"/>
              </a:xfrm>
            </p:grpSpPr>
            <p:sp>
              <p:nvSpPr>
                <p:cNvPr id="82" name="Line 82">
                  <a:extLst>
                    <a:ext uri="{FF2B5EF4-FFF2-40B4-BE49-F238E27FC236}">
                      <a16:creationId xmlns:a16="http://schemas.microsoft.com/office/drawing/2014/main" id="{61F1CB82-5DCC-41A8-8A2E-C2A927D21331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>
                  <a:off x="2376" y="1968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83" name="Group 83">
                  <a:extLst>
                    <a:ext uri="{FF2B5EF4-FFF2-40B4-BE49-F238E27FC236}">
                      <a16:creationId xmlns:a16="http://schemas.microsoft.com/office/drawing/2014/main" id="{4AB01C80-B6E2-47EC-A20C-DF83DAF2A230}"/>
                    </a:ext>
                  </a:extLst>
                </p:cNvPr>
                <p:cNvGrpSpPr/>
                <p:nvPr/>
              </p:nvGrpSpPr>
              <p:grpSpPr bwMode="auto">
                <a:xfrm>
                  <a:off x="1992" y="1680"/>
                  <a:ext cx="960" cy="672"/>
                  <a:chOff x="1992" y="1680"/>
                  <a:chExt cx="960" cy="672"/>
                </a:xfrm>
              </p:grpSpPr>
              <p:sp>
                <p:nvSpPr>
                  <p:cNvPr id="84" name="Line 84">
                    <a:extLst>
                      <a:ext uri="{FF2B5EF4-FFF2-40B4-BE49-F238E27FC236}">
                        <a16:creationId xmlns:a16="http://schemas.microsoft.com/office/drawing/2014/main" id="{8E85ADEA-E299-4D32-9983-0B7ED294D2F0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376" y="1968"/>
                    <a:ext cx="0" cy="3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5" name="Line 85">
                    <a:extLst>
                      <a:ext uri="{FF2B5EF4-FFF2-40B4-BE49-F238E27FC236}">
                        <a16:creationId xmlns:a16="http://schemas.microsoft.com/office/drawing/2014/main" id="{7B8FC0CB-B5E0-4862-B235-1B89F22D7C94}"/>
                      </a:ext>
                    </a:extLst>
                  </p:cNvPr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184" y="1968"/>
                    <a:ext cx="192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oval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6" name="Line 86">
                    <a:extLst>
                      <a:ext uri="{FF2B5EF4-FFF2-40B4-BE49-F238E27FC236}">
                        <a16:creationId xmlns:a16="http://schemas.microsoft.com/office/drawing/2014/main" id="{01B98A20-E3D0-441F-8A92-ECAAC2B2A0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92" y="196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oval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7" name="Line 87">
                    <a:extLst>
                      <a:ext uri="{FF2B5EF4-FFF2-40B4-BE49-F238E27FC236}">
                        <a16:creationId xmlns:a16="http://schemas.microsoft.com/office/drawing/2014/main" id="{891BAB62-6C76-4F28-976E-BBE4023EC2A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36" y="1680"/>
                    <a:ext cx="0" cy="48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 type="oval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8" name="Line 88">
                    <a:extLst>
                      <a:ext uri="{FF2B5EF4-FFF2-40B4-BE49-F238E27FC236}">
                        <a16:creationId xmlns:a16="http://schemas.microsoft.com/office/drawing/2014/main" id="{B4D51269-0572-471B-834F-BADCC9F883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64" y="1968"/>
                    <a:ext cx="288" cy="38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9" name="Rectangle 89">
                    <a:extLst>
                      <a:ext uri="{FF2B5EF4-FFF2-40B4-BE49-F238E27FC236}">
                        <a16:creationId xmlns:a16="http://schemas.microsoft.com/office/drawing/2014/main" id="{7841A55F-F3B5-482C-9A42-8C783BBA54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1776"/>
                    <a:ext cx="144" cy="192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lIns="12700" tIns="12700" rIns="12700" bIns="12700"/>
                  <a:lstStyle/>
                  <a:p>
                    <a:pPr algn="just"/>
                    <a:r>
                      <a:rPr lang="en-US" altLang="zh-CN" sz="1600" dirty="0">
                        <a:latin typeface="Times New Roman" panose="02020603050405020304" pitchFamily="18" charset="0"/>
                        <a:ea typeface="宋体" panose="02010600030101010101" pitchFamily="2" charset="-122"/>
                      </a:rPr>
                      <a:t>A</a:t>
                    </a:r>
                  </a:p>
                </p:txBody>
              </p:sp>
            </p:grpSp>
          </p:grpSp>
        </p:grpSp>
      </p:grpSp>
      <p:sp>
        <p:nvSpPr>
          <p:cNvPr id="95" name="Rectangle 90">
            <a:extLst>
              <a:ext uri="{FF2B5EF4-FFF2-40B4-BE49-F238E27FC236}">
                <a16:creationId xmlns:a16="http://schemas.microsoft.com/office/drawing/2014/main" id="{DB3B59D2-CC88-46D3-A7CF-143AC1AC2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220" y="4064318"/>
            <a:ext cx="304800" cy="304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60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6" name="Group 91">
            <a:extLst>
              <a:ext uri="{FF2B5EF4-FFF2-40B4-BE49-F238E27FC236}">
                <a16:creationId xmlns:a16="http://schemas.microsoft.com/office/drawing/2014/main" id="{D3D483E0-FD17-4C6D-A9EB-117858DE4AD0}"/>
              </a:ext>
            </a:extLst>
          </p:cNvPr>
          <p:cNvGrpSpPr/>
          <p:nvPr/>
        </p:nvGrpSpPr>
        <p:grpSpPr bwMode="auto">
          <a:xfrm>
            <a:off x="1620520" y="4365943"/>
            <a:ext cx="1066800" cy="841375"/>
            <a:chOff x="1320" y="2686"/>
            <a:chExt cx="672" cy="530"/>
          </a:xfrm>
        </p:grpSpPr>
        <p:sp>
          <p:nvSpPr>
            <p:cNvPr id="97" name="Rectangle 92">
              <a:extLst>
                <a:ext uri="{FF2B5EF4-FFF2-40B4-BE49-F238E27FC236}">
                  <a16:creationId xmlns:a16="http://schemas.microsoft.com/office/drawing/2014/main" id="{3C72735F-19BE-486D-A64D-D9C56E307C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2926"/>
              <a:ext cx="456" cy="29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6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ss</a:t>
              </a:r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(0V)</a:t>
              </a:r>
            </a:p>
          </p:txBody>
        </p:sp>
        <p:grpSp>
          <p:nvGrpSpPr>
            <p:cNvPr id="98" name="Group 93">
              <a:extLst>
                <a:ext uri="{FF2B5EF4-FFF2-40B4-BE49-F238E27FC236}">
                  <a16:creationId xmlns:a16="http://schemas.microsoft.com/office/drawing/2014/main" id="{AA6E3369-2668-4CB7-9653-2FC181F1EE62}"/>
                </a:ext>
              </a:extLst>
            </p:cNvPr>
            <p:cNvGrpSpPr/>
            <p:nvPr/>
          </p:nvGrpSpPr>
          <p:grpSpPr bwMode="auto">
            <a:xfrm>
              <a:off x="1752" y="2830"/>
              <a:ext cx="96" cy="48"/>
              <a:chOff x="3888" y="2832"/>
              <a:chExt cx="96" cy="48"/>
            </a:xfrm>
          </p:grpSpPr>
          <p:sp>
            <p:nvSpPr>
              <p:cNvPr id="103" name="Line 94">
                <a:extLst>
                  <a:ext uri="{FF2B5EF4-FFF2-40B4-BE49-F238E27FC236}">
                    <a16:creationId xmlns:a16="http://schemas.microsoft.com/office/drawing/2014/main" id="{12A43D65-D4EE-4E40-9BD4-3E0B228A9B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95">
                <a:extLst>
                  <a:ext uri="{FF2B5EF4-FFF2-40B4-BE49-F238E27FC236}">
                    <a16:creationId xmlns:a16="http://schemas.microsoft.com/office/drawing/2014/main" id="{E29DE962-BE97-4066-9A91-40909ECE86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9" name="Line 96">
              <a:extLst>
                <a:ext uri="{FF2B5EF4-FFF2-40B4-BE49-F238E27FC236}">
                  <a16:creationId xmlns:a16="http://schemas.microsoft.com/office/drawing/2014/main" id="{B85BAE6F-05AF-43C0-8A6A-18DE44711CB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800" y="2686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Line 97">
              <a:extLst>
                <a:ext uri="{FF2B5EF4-FFF2-40B4-BE49-F238E27FC236}">
                  <a16:creationId xmlns:a16="http://schemas.microsoft.com/office/drawing/2014/main" id="{2AF31D59-3897-4D4F-B3EE-A8D73D6A64D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800" y="2686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98">
              <a:extLst>
                <a:ext uri="{FF2B5EF4-FFF2-40B4-BE49-F238E27FC236}">
                  <a16:creationId xmlns:a16="http://schemas.microsoft.com/office/drawing/2014/main" id="{C3C7F9D8-BA26-4D14-8F9B-48660A4ACB0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800" y="287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74AB38A6-C7D2-45A2-A37A-C63B53DCD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688"/>
              <a:ext cx="192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16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5" name="Line 100">
            <a:extLst>
              <a:ext uri="{FF2B5EF4-FFF2-40B4-BE49-F238E27FC236}">
                <a16:creationId xmlns:a16="http://schemas.microsoft.com/office/drawing/2014/main" id="{769B8CDB-5741-44AD-9F90-6598A5747C8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4363720" y="3226118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6" name="Rectangle 101">
            <a:extLst>
              <a:ext uri="{FF2B5EF4-FFF2-40B4-BE49-F238E27FC236}">
                <a16:creationId xmlns:a16="http://schemas.microsoft.com/office/drawing/2014/main" id="{62BEFB57-0781-4ED1-BC99-C840854B8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0420" y="2921318"/>
            <a:ext cx="228600" cy="304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107" name="Group 102">
            <a:extLst>
              <a:ext uri="{FF2B5EF4-FFF2-40B4-BE49-F238E27FC236}">
                <a16:creationId xmlns:a16="http://schemas.microsoft.com/office/drawing/2014/main" id="{B515FD2A-F415-491A-A639-9D4D0B2E42BD}"/>
              </a:ext>
            </a:extLst>
          </p:cNvPr>
          <p:cNvGrpSpPr/>
          <p:nvPr/>
        </p:nvGrpSpPr>
        <p:grpSpPr bwMode="auto">
          <a:xfrm>
            <a:off x="4097020" y="3226118"/>
            <a:ext cx="1028700" cy="1143000"/>
            <a:chOff x="2880" y="1968"/>
            <a:chExt cx="648" cy="720"/>
          </a:xfrm>
        </p:grpSpPr>
        <p:sp>
          <p:nvSpPr>
            <p:cNvPr id="108" name="Line 103">
              <a:extLst>
                <a:ext uri="{FF2B5EF4-FFF2-40B4-BE49-F238E27FC236}">
                  <a16:creationId xmlns:a16="http://schemas.microsoft.com/office/drawing/2014/main" id="{428194C2-9115-4287-97DC-622E8FE0C3B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88" y="1968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9" name="Group 104">
              <a:extLst>
                <a:ext uri="{FF2B5EF4-FFF2-40B4-BE49-F238E27FC236}">
                  <a16:creationId xmlns:a16="http://schemas.microsoft.com/office/drawing/2014/main" id="{B90FDCED-12A0-4D83-B0C7-50FBFFB95C1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48" y="2256"/>
              <a:ext cx="240" cy="192"/>
              <a:chOff x="4032" y="2544"/>
              <a:chExt cx="240" cy="192"/>
            </a:xfrm>
          </p:grpSpPr>
          <p:sp>
            <p:nvSpPr>
              <p:cNvPr id="119" name="Line 105">
                <a:extLst>
                  <a:ext uri="{FF2B5EF4-FFF2-40B4-BE49-F238E27FC236}">
                    <a16:creationId xmlns:a16="http://schemas.microsoft.com/office/drawing/2014/main" id="{53F2946B-C904-4305-8FB9-542CA9C87454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Line 106">
                <a:extLst>
                  <a:ext uri="{FF2B5EF4-FFF2-40B4-BE49-F238E27FC236}">
                    <a16:creationId xmlns:a16="http://schemas.microsoft.com/office/drawing/2014/main" id="{18D02624-AC23-4E93-96DD-478B29524E8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Line 107">
                <a:extLst>
                  <a:ext uri="{FF2B5EF4-FFF2-40B4-BE49-F238E27FC236}">
                    <a16:creationId xmlns:a16="http://schemas.microsoft.com/office/drawing/2014/main" id="{C9A011AC-F8D7-4EEE-86F6-04A01740AA2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108">
                <a:extLst>
                  <a:ext uri="{FF2B5EF4-FFF2-40B4-BE49-F238E27FC236}">
                    <a16:creationId xmlns:a16="http://schemas.microsoft.com/office/drawing/2014/main" id="{61F5FF33-CF3E-4647-8335-918FB74D5DB7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109">
                <a:extLst>
                  <a:ext uri="{FF2B5EF4-FFF2-40B4-BE49-F238E27FC236}">
                    <a16:creationId xmlns:a16="http://schemas.microsoft.com/office/drawing/2014/main" id="{C3067E4E-C530-493A-99F6-9C6489B8CB90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0" name="Line 110">
              <a:extLst>
                <a:ext uri="{FF2B5EF4-FFF2-40B4-BE49-F238E27FC236}">
                  <a16:creationId xmlns:a16="http://schemas.microsoft.com/office/drawing/2014/main" id="{2A8373C0-4B3A-4525-8145-68F5DBDB091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288" y="240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Rectangle 111">
              <a:extLst>
                <a:ext uri="{FF2B5EF4-FFF2-40B4-BE49-F238E27FC236}">
                  <a16:creationId xmlns:a16="http://schemas.microsoft.com/office/drawing/2014/main" id="{16C38F97-2D2B-4255-B8D3-ABF941CA5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4" y="2304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16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6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12" name="Group 112">
              <a:extLst>
                <a:ext uri="{FF2B5EF4-FFF2-40B4-BE49-F238E27FC236}">
                  <a16:creationId xmlns:a16="http://schemas.microsoft.com/office/drawing/2014/main" id="{28B1465C-29BB-4C5E-9470-E6E633A7554F}"/>
                </a:ext>
              </a:extLst>
            </p:cNvPr>
            <p:cNvGrpSpPr/>
            <p:nvPr/>
          </p:nvGrpSpPr>
          <p:grpSpPr bwMode="auto">
            <a:xfrm>
              <a:off x="3000" y="2496"/>
              <a:ext cx="96" cy="48"/>
              <a:chOff x="3888" y="2832"/>
              <a:chExt cx="96" cy="48"/>
            </a:xfrm>
          </p:grpSpPr>
          <p:sp>
            <p:nvSpPr>
              <p:cNvPr id="117" name="Line 113">
                <a:extLst>
                  <a:ext uri="{FF2B5EF4-FFF2-40B4-BE49-F238E27FC236}">
                    <a16:creationId xmlns:a16="http://schemas.microsoft.com/office/drawing/2014/main" id="{EF9D6F74-4DFE-4FF7-AE9D-BED214FB0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Line 114">
                <a:extLst>
                  <a:ext uri="{FF2B5EF4-FFF2-40B4-BE49-F238E27FC236}">
                    <a16:creationId xmlns:a16="http://schemas.microsoft.com/office/drawing/2014/main" id="{3790B99A-B072-453F-8513-62A8D65E3E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3" name="Line 115">
              <a:extLst>
                <a:ext uri="{FF2B5EF4-FFF2-40B4-BE49-F238E27FC236}">
                  <a16:creationId xmlns:a16="http://schemas.microsoft.com/office/drawing/2014/main" id="{196EC8F8-B7EA-4267-AF4C-B4286F4F7E6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48" y="2352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116">
              <a:extLst>
                <a:ext uri="{FF2B5EF4-FFF2-40B4-BE49-F238E27FC236}">
                  <a16:creationId xmlns:a16="http://schemas.microsoft.com/office/drawing/2014/main" id="{ACE50E24-3CEA-4DDB-8BDE-27E21C58AE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048" y="2544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117">
              <a:extLst>
                <a:ext uri="{FF2B5EF4-FFF2-40B4-BE49-F238E27FC236}">
                  <a16:creationId xmlns:a16="http://schemas.microsoft.com/office/drawing/2014/main" id="{7A0777D6-B943-42DD-9D7D-B1965E5E53F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952" y="235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Rectangle 118">
              <a:extLst>
                <a:ext uri="{FF2B5EF4-FFF2-40B4-BE49-F238E27FC236}">
                  <a16:creationId xmlns:a16="http://schemas.microsoft.com/office/drawing/2014/main" id="{A112C4A4-1668-4791-BDC5-B5E8D4B98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496"/>
              <a:ext cx="192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16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6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4" name="Rectangle 119">
            <a:extLst>
              <a:ext uri="{FF2B5EF4-FFF2-40B4-BE49-F238E27FC236}">
                <a16:creationId xmlns:a16="http://schemas.microsoft.com/office/drawing/2014/main" id="{521A9181-A67C-4EEB-A4F5-124091E3D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920" y="4673918"/>
            <a:ext cx="723900" cy="4603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</a:p>
        </p:txBody>
      </p:sp>
      <p:grpSp>
        <p:nvGrpSpPr>
          <p:cNvPr id="125" name="Group 120">
            <a:extLst>
              <a:ext uri="{FF2B5EF4-FFF2-40B4-BE49-F238E27FC236}">
                <a16:creationId xmlns:a16="http://schemas.microsoft.com/office/drawing/2014/main" id="{65E5D95B-ADEC-4BD3-AC70-76719ADFE130}"/>
              </a:ext>
            </a:extLst>
          </p:cNvPr>
          <p:cNvGrpSpPr/>
          <p:nvPr/>
        </p:nvGrpSpPr>
        <p:grpSpPr bwMode="auto">
          <a:xfrm>
            <a:off x="5354320" y="4369118"/>
            <a:ext cx="723900" cy="533400"/>
            <a:chOff x="3672" y="2688"/>
            <a:chExt cx="456" cy="336"/>
          </a:xfrm>
        </p:grpSpPr>
        <p:grpSp>
          <p:nvGrpSpPr>
            <p:cNvPr id="126" name="Group 121">
              <a:extLst>
                <a:ext uri="{FF2B5EF4-FFF2-40B4-BE49-F238E27FC236}">
                  <a16:creationId xmlns:a16="http://schemas.microsoft.com/office/drawing/2014/main" id="{9D9D9E09-549E-4E54-92AF-E021795DECEA}"/>
                </a:ext>
              </a:extLst>
            </p:cNvPr>
            <p:cNvGrpSpPr/>
            <p:nvPr/>
          </p:nvGrpSpPr>
          <p:grpSpPr bwMode="auto">
            <a:xfrm>
              <a:off x="3816" y="2832"/>
              <a:ext cx="96" cy="48"/>
              <a:chOff x="3888" y="2832"/>
              <a:chExt cx="96" cy="48"/>
            </a:xfrm>
          </p:grpSpPr>
          <p:sp>
            <p:nvSpPr>
              <p:cNvPr id="131" name="Line 122">
                <a:extLst>
                  <a:ext uri="{FF2B5EF4-FFF2-40B4-BE49-F238E27FC236}">
                    <a16:creationId xmlns:a16="http://schemas.microsoft.com/office/drawing/2014/main" id="{FF481D31-C3BE-48FB-8EBA-83E4888577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123">
                <a:extLst>
                  <a:ext uri="{FF2B5EF4-FFF2-40B4-BE49-F238E27FC236}">
                    <a16:creationId xmlns:a16="http://schemas.microsoft.com/office/drawing/2014/main" id="{98777DA7-DCED-48CF-BB1F-5DAF89E23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7" name="Line 124">
              <a:extLst>
                <a:ext uri="{FF2B5EF4-FFF2-40B4-BE49-F238E27FC236}">
                  <a16:creationId xmlns:a16="http://schemas.microsoft.com/office/drawing/2014/main" id="{76528D3F-A9AC-4AC3-B54C-72D40997D93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64" y="268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Line 125">
              <a:extLst>
                <a:ext uri="{FF2B5EF4-FFF2-40B4-BE49-F238E27FC236}">
                  <a16:creationId xmlns:a16="http://schemas.microsoft.com/office/drawing/2014/main" id="{9A4911C3-71C5-4E80-843B-21DF349976C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64" y="2880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Line 126">
              <a:extLst>
                <a:ext uri="{FF2B5EF4-FFF2-40B4-BE49-F238E27FC236}">
                  <a16:creationId xmlns:a16="http://schemas.microsoft.com/office/drawing/2014/main" id="{01C0CF85-7CC1-450B-A112-D25185B3A85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72" y="2688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Rectangle 127">
              <a:extLst>
                <a:ext uri="{FF2B5EF4-FFF2-40B4-BE49-F238E27FC236}">
                  <a16:creationId xmlns:a16="http://schemas.microsoft.com/office/drawing/2014/main" id="{5BE0DA64-6E88-4346-8177-C71632B81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688"/>
              <a:ext cx="192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16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3" name="Group 128">
            <a:extLst>
              <a:ext uri="{FF2B5EF4-FFF2-40B4-BE49-F238E27FC236}">
                <a16:creationId xmlns:a16="http://schemas.microsoft.com/office/drawing/2014/main" id="{AC98CC36-0B42-46B9-AF87-27FE9AE128EF}"/>
              </a:ext>
            </a:extLst>
          </p:cNvPr>
          <p:cNvGrpSpPr/>
          <p:nvPr/>
        </p:nvGrpSpPr>
        <p:grpSpPr bwMode="auto">
          <a:xfrm>
            <a:off x="2382520" y="4826318"/>
            <a:ext cx="685800" cy="1219200"/>
            <a:chOff x="1800" y="2976"/>
            <a:chExt cx="432" cy="768"/>
          </a:xfrm>
        </p:grpSpPr>
        <p:grpSp>
          <p:nvGrpSpPr>
            <p:cNvPr id="134" name="Group 129">
              <a:extLst>
                <a:ext uri="{FF2B5EF4-FFF2-40B4-BE49-F238E27FC236}">
                  <a16:creationId xmlns:a16="http://schemas.microsoft.com/office/drawing/2014/main" id="{F959BC1B-48D7-4868-84B7-C9A21A1FF466}"/>
                </a:ext>
              </a:extLst>
            </p:cNvPr>
            <p:cNvGrpSpPr/>
            <p:nvPr/>
          </p:nvGrpSpPr>
          <p:grpSpPr bwMode="auto">
            <a:xfrm>
              <a:off x="1800" y="3264"/>
              <a:ext cx="432" cy="480"/>
              <a:chOff x="1800" y="3264"/>
              <a:chExt cx="432" cy="480"/>
            </a:xfrm>
          </p:grpSpPr>
          <p:grpSp>
            <p:nvGrpSpPr>
              <p:cNvPr id="136" name="Group 130">
                <a:extLst>
                  <a:ext uri="{FF2B5EF4-FFF2-40B4-BE49-F238E27FC236}">
                    <a16:creationId xmlns:a16="http://schemas.microsoft.com/office/drawing/2014/main" id="{1FF77B17-0F0F-4C9B-BD21-8DA9239E8577}"/>
                  </a:ext>
                </a:extLst>
              </p:cNvPr>
              <p:cNvGrpSpPr/>
              <p:nvPr/>
            </p:nvGrpSpPr>
            <p:grpSpPr bwMode="auto">
              <a:xfrm>
                <a:off x="1800" y="3264"/>
                <a:ext cx="432" cy="480"/>
                <a:chOff x="1800" y="3264"/>
                <a:chExt cx="432" cy="480"/>
              </a:xfrm>
            </p:grpSpPr>
            <p:grpSp>
              <p:nvGrpSpPr>
                <p:cNvPr id="138" name="Group 131">
                  <a:extLst>
                    <a:ext uri="{FF2B5EF4-FFF2-40B4-BE49-F238E27FC236}">
                      <a16:creationId xmlns:a16="http://schemas.microsoft.com/office/drawing/2014/main" id="{D42AC3C1-A5B1-4A7B-A83A-F5FA623438A6}"/>
                    </a:ext>
                  </a:extLst>
                </p:cNvPr>
                <p:cNvGrpSpPr/>
                <p:nvPr/>
              </p:nvGrpSpPr>
              <p:grpSpPr bwMode="auto">
                <a:xfrm>
                  <a:off x="1992" y="3264"/>
                  <a:ext cx="240" cy="480"/>
                  <a:chOff x="1992" y="3264"/>
                  <a:chExt cx="240" cy="480"/>
                </a:xfrm>
              </p:grpSpPr>
              <p:grpSp>
                <p:nvGrpSpPr>
                  <p:cNvPr id="140" name="Group 132">
                    <a:extLst>
                      <a:ext uri="{FF2B5EF4-FFF2-40B4-BE49-F238E27FC236}">
                        <a16:creationId xmlns:a16="http://schemas.microsoft.com/office/drawing/2014/main" id="{E02088FB-040C-4755-B8AF-1CD80D83D1E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992" y="3264"/>
                    <a:ext cx="240" cy="192"/>
                    <a:chOff x="3360" y="2544"/>
                    <a:chExt cx="240" cy="192"/>
                  </a:xfrm>
                </p:grpSpPr>
                <p:sp>
                  <p:nvSpPr>
                    <p:cNvPr id="142" name="Line 133">
                      <a:extLst>
                        <a:ext uri="{FF2B5EF4-FFF2-40B4-BE49-F238E27FC236}">
                          <a16:creationId xmlns:a16="http://schemas.microsoft.com/office/drawing/2014/main" id="{0DAC6153-5F83-40C3-AD8A-F444378DBA75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456" y="2544"/>
                      <a:ext cx="0" cy="19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3" name="Line 134">
                      <a:extLst>
                        <a:ext uri="{FF2B5EF4-FFF2-40B4-BE49-F238E27FC236}">
                          <a16:creationId xmlns:a16="http://schemas.microsoft.com/office/drawing/2014/main" id="{8F9EE6A3-090F-40DA-BA60-ED3186F99FB7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504" y="2592"/>
                      <a:ext cx="0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4" name="Line 135">
                      <a:extLst>
                        <a:ext uri="{FF2B5EF4-FFF2-40B4-BE49-F238E27FC236}">
                          <a16:creationId xmlns:a16="http://schemas.microsoft.com/office/drawing/2014/main" id="{893BB650-15AE-4166-BBF3-A9B3D7F1C062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360" y="2592"/>
                      <a:ext cx="9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5" name="Line 136">
                      <a:extLst>
                        <a:ext uri="{FF2B5EF4-FFF2-40B4-BE49-F238E27FC236}">
                          <a16:creationId xmlns:a16="http://schemas.microsoft.com/office/drawing/2014/main" id="{EB6292C5-56CB-48D5-BF10-64C1C28F463A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360" y="2688"/>
                      <a:ext cx="9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46" name="Line 137">
                      <a:extLst>
                        <a:ext uri="{FF2B5EF4-FFF2-40B4-BE49-F238E27FC236}">
                          <a16:creationId xmlns:a16="http://schemas.microsoft.com/office/drawing/2014/main" id="{E3BCC548-6214-495C-B68E-AF427FAEED7D}"/>
                        </a:ext>
                      </a:extLst>
                    </p:cNvPr>
                    <p:cNvSpPr>
                      <a:spLocks noChangeAspect="1" noChangeShapeType="1"/>
                    </p:cNvSpPr>
                    <p:nvPr/>
                  </p:nvSpPr>
                  <p:spPr bwMode="auto">
                    <a:xfrm>
                      <a:off x="3504" y="2640"/>
                      <a:ext cx="9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41" name="Line 138">
                    <a:extLst>
                      <a:ext uri="{FF2B5EF4-FFF2-40B4-BE49-F238E27FC236}">
                        <a16:creationId xmlns:a16="http://schemas.microsoft.com/office/drawing/2014/main" id="{5E70A494-943A-47EC-A5BE-41DB92CFD0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92" y="3408"/>
                    <a:ext cx="0" cy="33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triangl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9" name="Rectangle 139">
                  <a:extLst>
                    <a:ext uri="{FF2B5EF4-FFF2-40B4-BE49-F238E27FC236}">
                      <a16:creationId xmlns:a16="http://schemas.microsoft.com/office/drawing/2014/main" id="{48309B95-BCDC-418A-B903-C3CF836299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0" y="3264"/>
                  <a:ext cx="144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lIns="12700" tIns="12700" rIns="12700" bIns="12700"/>
                <a:lstStyle/>
                <a:p>
                  <a:pPr algn="just"/>
                  <a:r>
                    <a:rPr lang="en-US" altLang="zh-CN" sz="16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</a:t>
                  </a:r>
                  <a:r>
                    <a:rPr lang="en-US" altLang="zh-CN" sz="1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7</a:t>
                  </a:r>
                  <a:endPara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37" name="Rectangle 140">
                <a:extLst>
                  <a:ext uri="{FF2B5EF4-FFF2-40B4-BE49-F238E27FC236}">
                    <a16:creationId xmlns:a16="http://schemas.microsoft.com/office/drawing/2014/main" id="{94F97EBF-71F2-4666-9312-CD4FDFF3A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600"/>
                <a:ext cx="216" cy="144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700" tIns="12700" rIns="12700" bIns="12700"/>
              <a:lstStyle/>
              <a:p>
                <a:pPr algn="just"/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I/O</a:t>
                </a:r>
              </a:p>
            </p:txBody>
          </p:sp>
        </p:grpSp>
        <p:sp>
          <p:nvSpPr>
            <p:cNvPr id="135" name="Rectangle 141">
              <a:extLst>
                <a:ext uri="{FF2B5EF4-FFF2-40B4-BE49-F238E27FC236}">
                  <a16:creationId xmlns:a16="http://schemas.microsoft.com/office/drawing/2014/main" id="{834F9985-07EF-4D06-B436-7B954E007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976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</p:grpSp>
      <p:grpSp>
        <p:nvGrpSpPr>
          <p:cNvPr id="147" name="Group 143">
            <a:extLst>
              <a:ext uri="{FF2B5EF4-FFF2-40B4-BE49-F238E27FC236}">
                <a16:creationId xmlns:a16="http://schemas.microsoft.com/office/drawing/2014/main" id="{A6FFB77B-FB8F-4F8E-9442-0A6A0401C25F}"/>
              </a:ext>
            </a:extLst>
          </p:cNvPr>
          <p:cNvGrpSpPr/>
          <p:nvPr/>
        </p:nvGrpSpPr>
        <p:grpSpPr bwMode="auto">
          <a:xfrm>
            <a:off x="5163820" y="4851718"/>
            <a:ext cx="228600" cy="304800"/>
            <a:chOff x="5040" y="2688"/>
            <a:chExt cx="144" cy="192"/>
          </a:xfrm>
        </p:grpSpPr>
        <p:sp>
          <p:nvSpPr>
            <p:cNvPr id="148" name="Rectangle 144">
              <a:extLst>
                <a:ext uri="{FF2B5EF4-FFF2-40B4-BE49-F238E27FC236}">
                  <a16:creationId xmlns:a16="http://schemas.microsoft.com/office/drawing/2014/main" id="{02AFE502-3BC3-4508-9D96-725A6D1E1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700" tIns="12700" rIns="12700" bIns="12700"/>
            <a:lstStyle/>
            <a:p>
              <a:pPr algn="just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49" name="Line 145">
              <a:extLst>
                <a:ext uri="{FF2B5EF4-FFF2-40B4-BE49-F238E27FC236}">
                  <a16:creationId xmlns:a16="http://schemas.microsoft.com/office/drawing/2014/main" id="{56871247-E1A0-4DCC-9525-3F5F8BE45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0" name="Rectangle 143">
            <a:extLst>
              <a:ext uri="{FF2B5EF4-FFF2-40B4-BE49-F238E27FC236}">
                <a16:creationId xmlns:a16="http://schemas.microsoft.com/office/drawing/2014/main" id="{E997D2E5-B7A5-4039-ABB2-31E0E7531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919" y="2768918"/>
            <a:ext cx="4080827" cy="15840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469900" indent="-469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进一步提高存储密度</a:t>
            </a: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  <a:defRPr/>
            </a:pPr>
            <a:r>
              <a:rPr lang="zh-CN" altLang="en-US" sz="2400" i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裁剪冗余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  <a:defRPr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核心是电容</a:t>
            </a:r>
          </a:p>
          <a:p>
            <a:pPr marL="742950" lvl="1" indent="-28575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endParaRPr lang="zh-CN" altLang="en-US" sz="1600" i="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70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3" grpId="0" bldLvl="0" animBg="1"/>
      <p:bldP spid="1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62636-1125-4160-B0C7-C4928934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  <p:grpSp>
        <p:nvGrpSpPr>
          <p:cNvPr id="4" name="组合 4179">
            <a:extLst>
              <a:ext uri="{FF2B5EF4-FFF2-40B4-BE49-F238E27FC236}">
                <a16:creationId xmlns:a16="http://schemas.microsoft.com/office/drawing/2014/main" id="{03D39056-78A6-498D-82BA-7EA72928A753}"/>
              </a:ext>
            </a:extLst>
          </p:cNvPr>
          <p:cNvGrpSpPr/>
          <p:nvPr/>
        </p:nvGrpSpPr>
        <p:grpSpPr bwMode="auto">
          <a:xfrm>
            <a:off x="818587" y="962552"/>
            <a:ext cx="5697961" cy="478892"/>
            <a:chOff x="-96347" y="0"/>
            <a:chExt cx="5282512" cy="517869"/>
          </a:xfrm>
        </p:grpSpPr>
        <p:sp>
          <p:nvSpPr>
            <p:cNvPr id="5" name="椭圆 4181">
              <a:extLst>
                <a:ext uri="{FF2B5EF4-FFF2-40B4-BE49-F238E27FC236}">
                  <a16:creationId xmlns:a16="http://schemas.microsoft.com/office/drawing/2014/main" id="{545AA349-F50A-42C9-B39F-2CE1A5EBA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7" y="31744"/>
              <a:ext cx="35709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6" name="五边形 4182">
              <a:extLst>
                <a:ext uri="{FF2B5EF4-FFF2-40B4-BE49-F238E27FC236}">
                  <a16:creationId xmlns:a16="http://schemas.microsoft.com/office/drawing/2014/main" id="{6E1E843E-144F-4052-BFB6-73820E04C3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4183">
              <a:extLst>
                <a:ext uri="{FF2B5EF4-FFF2-40B4-BE49-F238E27FC236}">
                  <a16:creationId xmlns:a16="http://schemas.microsoft.com/office/drawing/2014/main" id="{B3F21791-2742-4576-B856-26AF21ED5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497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其它结构的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</a:t>
              </a:r>
            </a:p>
          </p:txBody>
        </p:sp>
      </p:grpSp>
      <p:sp>
        <p:nvSpPr>
          <p:cNvPr id="8" name="Line 2">
            <a:extLst>
              <a:ext uri="{FF2B5EF4-FFF2-40B4-BE49-F238E27FC236}">
                <a16:creationId xmlns:a16="http://schemas.microsoft.com/office/drawing/2014/main" id="{5EC37F4A-89C3-4CD6-877A-ABCFF131FB4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2425" y="3662998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0255BB20-3073-4BA8-B3CB-72674C02889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636963" y="2477135"/>
            <a:ext cx="18970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301B0A5-DF22-482B-8E8B-776FE97CE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57625" y="4001135"/>
            <a:ext cx="803275" cy="5111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60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D10C6DC-4D32-47D3-9A67-967890A416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72025" y="3416935"/>
            <a:ext cx="254000" cy="33972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60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E4D84E1B-9DF3-471F-BA77-DFAD8F1F509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68763" y="3586798"/>
            <a:ext cx="169862" cy="84137"/>
            <a:chOff x="3888" y="2832"/>
            <a:chExt cx="96" cy="48"/>
          </a:xfrm>
        </p:grpSpPr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4703CFE2-630E-4238-B9A9-5C40B928E9F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0E2E2430-21ED-40BB-99C3-BD90A83FAA8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" name="Rectangle 10">
            <a:extLst>
              <a:ext uri="{FF2B5EF4-FFF2-40B4-BE49-F238E27FC236}">
                <a16:creationId xmlns:a16="http://schemas.microsoft.com/office/drawing/2014/main" id="{24516F2F-BAEC-46BE-936F-EBD70334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25" y="4001135"/>
            <a:ext cx="228600" cy="304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E726CB8-F331-4A1A-A607-93FE82941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6790" y="2324735"/>
            <a:ext cx="1329690" cy="1524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地址译码线</a:t>
            </a: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A9A7ACA5-7994-4FEF-BB6C-4B76D248C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763" y="3510598"/>
            <a:ext cx="304800" cy="304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7EB22D44-0DF7-4579-B051-743FF841DA97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011176" y="4000818"/>
            <a:ext cx="2574987" cy="990600"/>
          </a:xfrm>
          <a:prstGeom prst="wedgeEllipseCallout">
            <a:avLst>
              <a:gd name="adj1" fmla="val -69907"/>
              <a:gd name="adj2" fmla="val 79005"/>
            </a:avLst>
          </a:prstGeom>
          <a:solidFill>
            <a:srgbClr val="9966FF"/>
          </a:solidFill>
          <a:ln w="28575" algn="ctr">
            <a:solidFill>
              <a:schemeClr val="tx1"/>
            </a:solidFill>
            <a:prstDash val="sysDot"/>
            <a:miter lim="800000"/>
          </a:ln>
        </p:spPr>
        <p:txBody>
          <a:bodyPr rot="10800000" anchor="ctr"/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电容用于存储电荷，有电荷代表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，否则代表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8419C7DC-B254-4AB7-B18B-1EC5DA5FA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063" y="5144135"/>
            <a:ext cx="342900" cy="228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</a:p>
        </p:txBody>
      </p:sp>
      <p:grpSp>
        <p:nvGrpSpPr>
          <p:cNvPr id="20" name="Group 16">
            <a:extLst>
              <a:ext uri="{FF2B5EF4-FFF2-40B4-BE49-F238E27FC236}">
                <a16:creationId xmlns:a16="http://schemas.microsoft.com/office/drawing/2014/main" id="{7E495489-F353-406D-9ED8-0764119D88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10225" y="4382135"/>
            <a:ext cx="381000" cy="304800"/>
            <a:chOff x="3360" y="2544"/>
            <a:chExt cx="240" cy="192"/>
          </a:xfrm>
        </p:grpSpPr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07BC64C6-A123-4F24-9B86-79A082E3DE2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8">
              <a:extLst>
                <a:ext uri="{FF2B5EF4-FFF2-40B4-BE49-F238E27FC236}">
                  <a16:creationId xmlns:a16="http://schemas.microsoft.com/office/drawing/2014/main" id="{651F2C07-12A1-41E0-86E3-A5A0BDBA7A9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19">
              <a:extLst>
                <a:ext uri="{FF2B5EF4-FFF2-40B4-BE49-F238E27FC236}">
                  <a16:creationId xmlns:a16="http://schemas.microsoft.com/office/drawing/2014/main" id="{19668970-C110-4A42-AE96-65D249B7B90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0D2353E4-CB8E-4EC8-B758-F617A2CD635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1">
              <a:extLst>
                <a:ext uri="{FF2B5EF4-FFF2-40B4-BE49-F238E27FC236}">
                  <a16:creationId xmlns:a16="http://schemas.microsoft.com/office/drawing/2014/main" id="{B92927EB-F621-476A-A4C1-4A340CD9255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" name="Line 22">
            <a:extLst>
              <a:ext uri="{FF2B5EF4-FFF2-40B4-BE49-F238E27FC236}">
                <a16:creationId xmlns:a16="http://schemas.microsoft.com/office/drawing/2014/main" id="{268FE619-A0D5-41AD-815D-4C1515E8E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0225" y="4610735"/>
            <a:ext cx="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F8CAFA9C-AD58-4C72-BC18-09418A635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1225" y="4534535"/>
            <a:ext cx="1143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F3973CE2-3425-44D4-8B34-CD1161B68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4763135"/>
            <a:ext cx="1530985" cy="2286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Y地址译码线</a:t>
            </a:r>
            <a:endParaRPr lang="zh-CN" altLang="en-US" sz="1600" dirty="0">
              <a:solidFill>
                <a:schemeClr val="folHlin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Line 25">
            <a:extLst>
              <a:ext uri="{FF2B5EF4-FFF2-40B4-BE49-F238E27FC236}">
                <a16:creationId xmlns:a16="http://schemas.microsoft.com/office/drawing/2014/main" id="{95A759A6-2323-4CC1-9EB7-59903384E4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6305" y="4529455"/>
            <a:ext cx="11430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ABBB108E-2942-4FF9-B823-EAF237FF9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5305" y="4585335"/>
            <a:ext cx="0" cy="53340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9258DB95-4F59-4EBD-B771-97E7AAA437E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3629025" y="2477135"/>
            <a:ext cx="1897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9A07BC8F-59E1-4FFC-8C9D-D9CE1E26B6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5825" y="2477135"/>
            <a:ext cx="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550658CC-14FA-438B-BCBA-A4B67BE06B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0905" y="2492375"/>
            <a:ext cx="0" cy="457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4" name="Group 30">
            <a:extLst>
              <a:ext uri="{FF2B5EF4-FFF2-40B4-BE49-F238E27FC236}">
                <a16:creationId xmlns:a16="http://schemas.microsoft.com/office/drawing/2014/main" id="{A61A95D5-E719-4F2B-B030-F7078CB6501C}"/>
              </a:ext>
            </a:extLst>
          </p:cNvPr>
          <p:cNvGrpSpPr>
            <a:grpSpLocks noChangeAspect="1"/>
          </p:cNvGrpSpPr>
          <p:nvPr/>
        </p:nvGrpSpPr>
        <p:grpSpPr bwMode="auto">
          <a:xfrm rot="-5400000">
            <a:off x="4505325" y="2934335"/>
            <a:ext cx="381000" cy="304800"/>
            <a:chOff x="3360" y="2544"/>
            <a:chExt cx="240" cy="192"/>
          </a:xfrm>
        </p:grpSpPr>
        <p:sp>
          <p:nvSpPr>
            <p:cNvPr id="35" name="Line 31">
              <a:extLst>
                <a:ext uri="{FF2B5EF4-FFF2-40B4-BE49-F238E27FC236}">
                  <a16:creationId xmlns:a16="http://schemas.microsoft.com/office/drawing/2014/main" id="{32055E8C-0D87-4766-BCBA-32EF175A7BC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47F41A13-7C6E-40E9-9D2F-85EEA21DAD6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0B1392CA-BE54-49DC-A272-46D06781C0B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D731F4ED-E997-4410-AF0D-E4C17F06EAF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5">
              <a:extLst>
                <a:ext uri="{FF2B5EF4-FFF2-40B4-BE49-F238E27FC236}">
                  <a16:creationId xmlns:a16="http://schemas.microsoft.com/office/drawing/2014/main" id="{05A8087F-666D-4ACD-9DBA-FB7EA520D06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0" name="Line 36">
            <a:extLst>
              <a:ext uri="{FF2B5EF4-FFF2-40B4-BE49-F238E27FC236}">
                <a16:creationId xmlns:a16="http://schemas.microsoft.com/office/drawing/2014/main" id="{3C52300B-E3CB-437F-BEA2-9D7120A1341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2025" y="3281998"/>
            <a:ext cx="83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1" name="Group 37">
            <a:extLst>
              <a:ext uri="{FF2B5EF4-FFF2-40B4-BE49-F238E27FC236}">
                <a16:creationId xmlns:a16="http://schemas.microsoft.com/office/drawing/2014/main" id="{F4575FD7-790A-4466-ADE2-6C6D5E80490F}"/>
              </a:ext>
            </a:extLst>
          </p:cNvPr>
          <p:cNvGrpSpPr/>
          <p:nvPr/>
        </p:nvGrpSpPr>
        <p:grpSpPr bwMode="auto">
          <a:xfrm>
            <a:off x="4162425" y="3281998"/>
            <a:ext cx="457200" cy="304800"/>
            <a:chOff x="2304" y="2064"/>
            <a:chExt cx="288" cy="192"/>
          </a:xfrm>
        </p:grpSpPr>
        <p:sp>
          <p:nvSpPr>
            <p:cNvPr id="42" name="Line 38">
              <a:extLst>
                <a:ext uri="{FF2B5EF4-FFF2-40B4-BE49-F238E27FC236}">
                  <a16:creationId xmlns:a16="http://schemas.microsoft.com/office/drawing/2014/main" id="{DA1956F3-8B9D-48A0-9115-4951A8B0B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2064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39">
              <a:extLst>
                <a:ext uri="{FF2B5EF4-FFF2-40B4-BE49-F238E27FC236}">
                  <a16:creationId xmlns:a16="http://schemas.microsoft.com/office/drawing/2014/main" id="{37B1667D-ADDB-46B6-A404-D95880356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06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" name="Line 40">
            <a:extLst>
              <a:ext uri="{FF2B5EF4-FFF2-40B4-BE49-F238E27FC236}">
                <a16:creationId xmlns:a16="http://schemas.microsoft.com/office/drawing/2014/main" id="{FD91E1CB-B507-404F-96E4-37CC0F29BA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0225" y="2019935"/>
            <a:ext cx="0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5" name="Group 41">
            <a:extLst>
              <a:ext uri="{FF2B5EF4-FFF2-40B4-BE49-F238E27FC236}">
                <a16:creationId xmlns:a16="http://schemas.microsoft.com/office/drawing/2014/main" id="{BC5C67B6-030F-4F6E-9BF0-8166C5174AFE}"/>
              </a:ext>
            </a:extLst>
          </p:cNvPr>
          <p:cNvGrpSpPr/>
          <p:nvPr/>
        </p:nvGrpSpPr>
        <p:grpSpPr bwMode="auto">
          <a:xfrm>
            <a:off x="4167505" y="3276918"/>
            <a:ext cx="457200" cy="304800"/>
            <a:chOff x="2304" y="2064"/>
            <a:chExt cx="288" cy="192"/>
          </a:xfrm>
        </p:grpSpPr>
        <p:sp>
          <p:nvSpPr>
            <p:cNvPr id="46" name="Line 42">
              <a:extLst>
                <a:ext uri="{FF2B5EF4-FFF2-40B4-BE49-F238E27FC236}">
                  <a16:creationId xmlns:a16="http://schemas.microsoft.com/office/drawing/2014/main" id="{31236A42-72CD-4175-8DC7-E1F4F82FC1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2064"/>
              <a:ext cx="288" cy="0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43">
              <a:extLst>
                <a:ext uri="{FF2B5EF4-FFF2-40B4-BE49-F238E27FC236}">
                  <a16:creationId xmlns:a16="http://schemas.microsoft.com/office/drawing/2014/main" id="{DDD83D09-B8A7-432A-8DF6-2E3781046D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064"/>
              <a:ext cx="0" cy="192"/>
            </a:xfrm>
            <a:prstGeom prst="line">
              <a:avLst/>
            </a:prstGeom>
            <a:noFill/>
            <a:ln w="19050">
              <a:solidFill>
                <a:srgbClr val="FF00FF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" name="Line 44">
            <a:extLst>
              <a:ext uri="{FF2B5EF4-FFF2-40B4-BE49-F238E27FC236}">
                <a16:creationId xmlns:a16="http://schemas.microsoft.com/office/drawing/2014/main" id="{AF162032-A532-45D3-90BD-D9A22DD9B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7105" y="3276918"/>
            <a:ext cx="838200" cy="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9" name="Line 45">
            <a:extLst>
              <a:ext uri="{FF2B5EF4-FFF2-40B4-BE49-F238E27FC236}">
                <a16:creationId xmlns:a16="http://schemas.microsoft.com/office/drawing/2014/main" id="{4FC12D9D-7C6C-49DE-987C-E5E0E494CE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15305" y="2014855"/>
            <a:ext cx="0" cy="2438400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46">
            <a:extLst>
              <a:ext uri="{FF2B5EF4-FFF2-40B4-BE49-F238E27FC236}">
                <a16:creationId xmlns:a16="http://schemas.microsoft.com/office/drawing/2014/main" id="{B888D319-1CAE-41D5-B6E3-BB49B3146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8825" y="4001135"/>
            <a:ext cx="228600" cy="3048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700" tIns="12700" rIns="12700" bIns="12700"/>
          <a:lstStyle/>
          <a:p>
            <a:pPr algn="just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60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1" name="Group 30">
            <a:extLst>
              <a:ext uri="{FF2B5EF4-FFF2-40B4-BE49-F238E27FC236}">
                <a16:creationId xmlns:a16="http://schemas.microsoft.com/office/drawing/2014/main" id="{57D22D02-1E05-4EA9-BB6A-9191C3BA7545}"/>
              </a:ext>
            </a:extLst>
          </p:cNvPr>
          <p:cNvGrpSpPr>
            <a:grpSpLocks noChangeAspect="1"/>
          </p:cNvGrpSpPr>
          <p:nvPr/>
        </p:nvGrpSpPr>
        <p:grpSpPr bwMode="auto">
          <a:xfrm rot="-5400000">
            <a:off x="4503328" y="2934335"/>
            <a:ext cx="381000" cy="304800"/>
            <a:chOff x="3360" y="2544"/>
            <a:chExt cx="240" cy="192"/>
          </a:xfrm>
        </p:grpSpPr>
        <p:sp>
          <p:nvSpPr>
            <p:cNvPr id="52" name="Line 31">
              <a:extLst>
                <a:ext uri="{FF2B5EF4-FFF2-40B4-BE49-F238E27FC236}">
                  <a16:creationId xmlns:a16="http://schemas.microsoft.com/office/drawing/2014/main" id="{5E88BBC9-3999-4B28-9B95-D2CAE190348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32">
              <a:extLst>
                <a:ext uri="{FF2B5EF4-FFF2-40B4-BE49-F238E27FC236}">
                  <a16:creationId xmlns:a16="http://schemas.microsoft.com/office/drawing/2014/main" id="{0D21134F-6B4D-4983-A9FF-83395CA14C5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33">
              <a:extLst>
                <a:ext uri="{FF2B5EF4-FFF2-40B4-BE49-F238E27FC236}">
                  <a16:creationId xmlns:a16="http://schemas.microsoft.com/office/drawing/2014/main" id="{A5A85527-E6C0-4A1F-AA55-E3732DBDCB8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34">
              <a:extLst>
                <a:ext uri="{FF2B5EF4-FFF2-40B4-BE49-F238E27FC236}">
                  <a16:creationId xmlns:a16="http://schemas.microsoft.com/office/drawing/2014/main" id="{A16EC234-4585-4F98-89DD-23E84A29803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35">
              <a:extLst>
                <a:ext uri="{FF2B5EF4-FFF2-40B4-BE49-F238E27FC236}">
                  <a16:creationId xmlns:a16="http://schemas.microsoft.com/office/drawing/2014/main" id="{F24A6C6D-C128-4F79-A792-D239B1CB68A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" name="Group 16">
            <a:extLst>
              <a:ext uri="{FF2B5EF4-FFF2-40B4-BE49-F238E27FC236}">
                <a16:creationId xmlns:a16="http://schemas.microsoft.com/office/drawing/2014/main" id="{95416C56-FFB2-4C24-B349-81C73EF470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15305" y="4377055"/>
            <a:ext cx="381000" cy="304800"/>
            <a:chOff x="3360" y="2544"/>
            <a:chExt cx="240" cy="192"/>
          </a:xfrm>
        </p:grpSpPr>
        <p:sp>
          <p:nvSpPr>
            <p:cNvPr id="58" name="Line 17">
              <a:extLst>
                <a:ext uri="{FF2B5EF4-FFF2-40B4-BE49-F238E27FC236}">
                  <a16:creationId xmlns:a16="http://schemas.microsoft.com/office/drawing/2014/main" id="{C5CE2679-4FB1-4EEB-96F2-4AAA2AF16CE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18">
              <a:extLst>
                <a:ext uri="{FF2B5EF4-FFF2-40B4-BE49-F238E27FC236}">
                  <a16:creationId xmlns:a16="http://schemas.microsoft.com/office/drawing/2014/main" id="{36529183-30E4-4DBA-8C21-9DEBB72FC56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19">
              <a:extLst>
                <a:ext uri="{FF2B5EF4-FFF2-40B4-BE49-F238E27FC236}">
                  <a16:creationId xmlns:a16="http://schemas.microsoft.com/office/drawing/2014/main" id="{81325A97-93A3-41AA-996D-F3B6FC14F59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20">
              <a:extLst>
                <a:ext uri="{FF2B5EF4-FFF2-40B4-BE49-F238E27FC236}">
                  <a16:creationId xmlns:a16="http://schemas.microsoft.com/office/drawing/2014/main" id="{DF225962-F223-4D24-9254-103735F8534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21">
              <a:extLst>
                <a:ext uri="{FF2B5EF4-FFF2-40B4-BE49-F238E27FC236}">
                  <a16:creationId xmlns:a16="http://schemas.microsoft.com/office/drawing/2014/main" id="{8DC776CD-5938-4F1A-BFF4-024358BE2A8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60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9" grpId="0" bldLvl="0" animBg="1"/>
      <p:bldP spid="30" grpId="0" bldLvl="0" animBg="1"/>
      <p:bldP spid="31" grpId="0" bldLvl="0" animBg="1"/>
      <p:bldP spid="33" grpId="0" bldLvl="0" animBg="1"/>
      <p:bldP spid="48" grpId="0" bldLvl="0" animBg="1"/>
      <p:bldP spid="4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B4910191-8D39-411D-8781-35B8A55250F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70243"/>
            <a:ext cx="9601519" cy="207264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
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某动态存储器存储单体的容量是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64K*8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采用双译码结构且地址线平均送到两个译码器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刷新周期是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2ms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。下列关于动态存储器的描述中正确的是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    )(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01F6B0-5632-4432-947C-DCF594AFA0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4243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动态存储器的刷新按行进行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144809-32F2-414C-81F3-E07D6F8957E6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F0A53E-6822-4A2F-9554-2525195E7DB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65265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该动态存储器的刷新地址计数器的模为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2^8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FF2BBA-88FB-4C27-B1C5-5DACAED27B52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71AAC9B-7BA1-4ABE-BC9B-3017F288D6F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66122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该动态存储单体的数据线和地址线之和为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744931-94EA-437D-AF74-8E7AC5A588A5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39A988D-C07C-4772-B782-508F486D96D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7540944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该刷新地址计数器在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2ms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内必须进行一轮计数循环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FA6840-1FB3-45B1-A311-D3F535990EF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74C9234-5AA2-4A94-930E-7C8DD782DA3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C890C2D-0915-4F04-8CFE-CE891A239E6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23" name="文本框 22" hidden="1">
            <a:extLst>
              <a:ext uri="{FF2B5EF4-FFF2-40B4-BE49-F238E27FC236}">
                <a16:creationId xmlns:a16="http://schemas.microsoft.com/office/drawing/2014/main" id="{2A7D2AF3-D4FA-4479-9A9D-D103A7079C37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7E95836D-E7D3-4C76-87C1-304568C70489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224676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：正确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：只刷新行即可，共有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128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行。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：有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64K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个存储单元，译码需要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条地址线，因为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en-US" altLang="zh-CN" sz="20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=64K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：刷新周期内完成刷新</a:t>
            </a:r>
          </a:p>
        </p:txBody>
      </p:sp>
      <p:grpSp>
        <p:nvGrpSpPr>
          <p:cNvPr id="22" name="组合 21" hidden="1">
            <a:extLst>
              <a:ext uri="{FF2B5EF4-FFF2-40B4-BE49-F238E27FC236}">
                <a16:creationId xmlns:a16="http://schemas.microsoft.com/office/drawing/2014/main" id="{2F3B159E-05EF-4C51-9269-E4DBAB7F94CF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3" name="RemarkBack" hidden="1">
              <a:extLst>
                <a:ext uri="{FF2B5EF4-FFF2-40B4-BE49-F238E27FC236}">
                  <a16:creationId xmlns:a16="http://schemas.microsoft.com/office/drawing/2014/main" id="{3CC8ADE0-4F2C-44F9-94DB-A15B0E20DAA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RemarkBlock" hidden="1">
              <a:extLst>
                <a:ext uri="{FF2B5EF4-FFF2-40B4-BE49-F238E27FC236}">
                  <a16:creationId xmlns:a16="http://schemas.microsoft.com/office/drawing/2014/main" id="{E283C912-08DA-41B1-937D-538880D59EC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 hidden="1">
              <a:extLst>
                <a:ext uri="{FF2B5EF4-FFF2-40B4-BE49-F238E27FC236}">
                  <a16:creationId xmlns:a16="http://schemas.microsoft.com/office/drawing/2014/main" id="{5A222690-112D-415C-99C3-C8B7B5D4E26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CF5B0F83-8840-4C4D-A148-E669D0F2E2A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RemarkBack">
            <a:extLst>
              <a:ext uri="{FF2B5EF4-FFF2-40B4-BE49-F238E27FC236}">
                <a16:creationId xmlns:a16="http://schemas.microsoft.com/office/drawing/2014/main" id="{3A2F30F5-6DCA-4CE6-9192-6232D4B29BC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77753743-5226-49FA-8CDB-6B20A2B3EF1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BB33DB36-DED2-4314-852B-0502F8A72012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EDA2944-86B3-4D50-8384-49AC41D11607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F2F48F-8546-4788-B1AC-F50341A4ED49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827000" y="1270000"/>
            <a:ext cx="3332480" cy="2031325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zh-CN" dirty="0"/>
              <a:t>正确，</a:t>
            </a:r>
            <a:r>
              <a:rPr lang="en-US" altLang="zh-CN" dirty="0"/>
              <a:t>B 64K</a:t>
            </a:r>
            <a:r>
              <a:rPr lang="zh-CN" altLang="zh-CN" dirty="0"/>
              <a:t>个地址（</a:t>
            </a:r>
            <a:r>
              <a:rPr lang="en-US" altLang="zh-CN" dirty="0"/>
              <a:t>2</a:t>
            </a:r>
            <a:r>
              <a:rPr lang="en-US" altLang="zh-CN" baseline="30000" dirty="0"/>
              <a:t>16</a:t>
            </a:r>
            <a:r>
              <a:rPr lang="zh-CN" altLang="zh-CN" dirty="0"/>
              <a:t>个），共需要</a:t>
            </a:r>
            <a:r>
              <a:rPr lang="en-US" altLang="zh-CN" dirty="0"/>
              <a:t>16</a:t>
            </a:r>
            <a:r>
              <a:rPr lang="zh-CN" altLang="zh-CN" dirty="0"/>
              <a:t>地址线，行列共用，有行线</a:t>
            </a:r>
            <a:r>
              <a:rPr lang="en-US" altLang="zh-CN" dirty="0"/>
              <a:t>8</a:t>
            </a:r>
            <a:r>
              <a:rPr lang="zh-CN" altLang="zh-CN" dirty="0"/>
              <a:t>条，所以有</a:t>
            </a:r>
            <a:r>
              <a:rPr lang="en-US" altLang="zh-CN" dirty="0"/>
              <a:t>2</a:t>
            </a:r>
            <a:r>
              <a:rPr lang="en-US" altLang="zh-CN" baseline="30000" dirty="0"/>
              <a:t>8</a:t>
            </a:r>
            <a:r>
              <a:rPr lang="zh-CN" altLang="zh-CN" dirty="0"/>
              <a:t>共</a:t>
            </a:r>
            <a:r>
              <a:rPr lang="en-US" altLang="zh-CN" dirty="0"/>
              <a:t>256</a:t>
            </a:r>
            <a:r>
              <a:rPr lang="zh-CN" altLang="zh-CN" dirty="0"/>
              <a:t>行，刷新轮要刷新</a:t>
            </a:r>
            <a:r>
              <a:rPr lang="en-US" altLang="zh-CN" dirty="0"/>
              <a:t>256</a:t>
            </a:r>
            <a:r>
              <a:rPr lang="zh-CN" altLang="zh-CN" dirty="0"/>
              <a:t>行。</a:t>
            </a:r>
            <a:r>
              <a:rPr lang="en-US" altLang="zh-CN" dirty="0"/>
              <a:t>C </a:t>
            </a:r>
            <a:r>
              <a:rPr lang="zh-CN" altLang="zh-CN" dirty="0"/>
              <a:t>正确 </a:t>
            </a:r>
            <a:r>
              <a:rPr lang="en-US" altLang="zh-CN" dirty="0"/>
              <a:t>D </a:t>
            </a:r>
            <a:r>
              <a:rPr lang="zh-CN" altLang="zh-CN" dirty="0"/>
              <a:t>刷新周期内要完成所有行的刷新，地址计数器当然要一轮计数循环。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58BD112-F52A-4CD4-8500-3BBC2173AC8C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6" name="TitleBackground">
              <a:extLst>
                <a:ext uri="{FF2B5EF4-FFF2-40B4-BE49-F238E27FC236}">
                  <a16:creationId xmlns:a16="http://schemas.microsoft.com/office/drawing/2014/main" id="{61F02976-B9A1-4BCF-8745-F8009B928117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ColorBlock">
              <a:extLst>
                <a:ext uri="{FF2B5EF4-FFF2-40B4-BE49-F238E27FC236}">
                  <a16:creationId xmlns:a16="http://schemas.microsoft.com/office/drawing/2014/main" id="{3F644771-14C7-4071-BDEF-43B01298240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ypeText">
              <a:extLst>
                <a:ext uri="{FF2B5EF4-FFF2-40B4-BE49-F238E27FC236}">
                  <a16:creationId xmlns:a16="http://schemas.microsoft.com/office/drawing/2014/main" id="{B4747892-2284-4FCC-8DE4-30226B7F3711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9" name="TipText">
              <a:extLst>
                <a:ext uri="{FF2B5EF4-FFF2-40B4-BE49-F238E27FC236}">
                  <a16:creationId xmlns:a16="http://schemas.microsoft.com/office/drawing/2014/main" id="{89DD1745-FE4D-4709-BDD1-E6B1FDF5D1FF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ADC10E3-299D-4E72-9BB2-5954EF7A6B5F}"/>
              </a:ext>
            </a:extLst>
          </p:cNvPr>
          <p:cNvPicPr>
            <a:picLocks/>
          </p:cNvPicPr>
          <p:nvPr>
            <p:custDataLst>
              <p:tags r:id="rId23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1898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9052658-BE4D-4299-B81B-2D3B74DD0B7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95491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下列属于导致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DRAM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比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慢的原因是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   )(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654012-0DAF-4994-B3D1-409EBC17843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3283268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DRAM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需要刷新操作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F29F29-5AC9-4FB0-961F-5DC3982C3D43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7B7774-2EDC-4FE5-85B6-9AA5EB92D4E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668369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DRAM 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读写过程中其地址分行、列分时传送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A3B2F56-5E2C-4C28-8BE3-E7E417A6AF5F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9FEB15-C578-4E17-99A1-31388CB0115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4243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读操作前先要进行预充操作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A4C05B1-2EBC-4D3A-8D87-B638141A7F21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87706D-9A33-46A4-AD50-A584F345616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4573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DRAM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的容量比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容量大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D0BD2D-1A3C-4302-80F9-02839175CE10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7D9666B-E0F4-4AF0-8011-1F619E28741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DBDDDFEF-1ED6-45D6-9A93-B7302C10818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 hidden="1">
            <a:extLst>
              <a:ext uri="{FF2B5EF4-FFF2-40B4-BE49-F238E27FC236}">
                <a16:creationId xmlns:a16="http://schemas.microsoft.com/office/drawing/2014/main" id="{C185B450-74FF-495B-9D09-E33692BE3745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F508C2BE-2A9F-4FCA-BD1D-4EC045CFEE5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132343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A: 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：正确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：正确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：大小不是原因</a:t>
            </a:r>
          </a:p>
        </p:txBody>
      </p:sp>
      <p:grpSp>
        <p:nvGrpSpPr>
          <p:cNvPr id="22" name="组合 21" hidden="1">
            <a:extLst>
              <a:ext uri="{FF2B5EF4-FFF2-40B4-BE49-F238E27FC236}">
                <a16:creationId xmlns:a16="http://schemas.microsoft.com/office/drawing/2014/main" id="{BF7B3A68-77C1-4E9C-B47C-BD17D3F511CD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 hidden="1">
              <a:extLst>
                <a:ext uri="{FF2B5EF4-FFF2-40B4-BE49-F238E27FC236}">
                  <a16:creationId xmlns:a16="http://schemas.microsoft.com/office/drawing/2014/main" id="{D0DD93B8-2D23-4BB0-82DB-C5DEBDFAB57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 hidden="1">
              <a:extLst>
                <a:ext uri="{FF2B5EF4-FFF2-40B4-BE49-F238E27FC236}">
                  <a16:creationId xmlns:a16="http://schemas.microsoft.com/office/drawing/2014/main" id="{285C69F9-3636-4A64-B0EA-8B96D3DC122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 hidden="1">
              <a:extLst>
                <a:ext uri="{FF2B5EF4-FFF2-40B4-BE49-F238E27FC236}">
                  <a16:creationId xmlns:a16="http://schemas.microsoft.com/office/drawing/2014/main" id="{A7C3E9DF-69C7-46F5-86C8-147C0D11429A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2B0F944F-5258-402E-A8D7-7660B2D5F1C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RemarkBack">
            <a:extLst>
              <a:ext uri="{FF2B5EF4-FFF2-40B4-BE49-F238E27FC236}">
                <a16:creationId xmlns:a16="http://schemas.microsoft.com/office/drawing/2014/main" id="{72901AE2-D10E-4F25-A0BF-3DD9F69217D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9C6C7E3E-79B9-4C99-9FD4-A0E7850DED1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920BBB2C-FE3E-45DB-940F-7FE93CE500AD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092AAD7-4940-4F58-9636-07B9DE646A06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7721B0-9AC9-47A5-AE19-573E9B863995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827000" y="1270000"/>
            <a:ext cx="3332480" cy="120032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dirty="0"/>
              <a:t>ABC</a:t>
            </a:r>
            <a:r>
              <a:rPr lang="zh-CN" altLang="zh-CN" dirty="0"/>
              <a:t>都对。</a:t>
            </a:r>
            <a:r>
              <a:rPr lang="en-US" altLang="zh-CN" dirty="0"/>
              <a:t>D</a:t>
            </a:r>
            <a:r>
              <a:rPr lang="zh-CN" altLang="zh-CN" dirty="0"/>
              <a:t>错误，</a:t>
            </a:r>
            <a:r>
              <a:rPr lang="en-US" altLang="zh-CN" dirty="0"/>
              <a:t>CPU</a:t>
            </a:r>
            <a:r>
              <a:rPr lang="zh-CN" altLang="zh-CN" dirty="0"/>
              <a:t>访问内存是随机发某一个地址访问对应单元，不是顺序轮询一遍，因此和容量无关。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64C75CA-0270-460B-97F2-0C0C3F9C9B84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8B97921A-2DC3-4834-B768-56144CB4EA7B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37239EE7-63DF-469E-ACD4-9BC2BA69BAF2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6B6FDCC7-7781-469A-B3AD-79E224A3F2E6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39FAE9EC-F520-40D7-9211-EBE4B5B8E2F1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183A987-A979-475A-8F26-E2F6D2AC729D}"/>
              </a:ext>
            </a:extLst>
          </p:cNvPr>
          <p:cNvPicPr>
            <a:picLocks/>
          </p:cNvPicPr>
          <p:nvPr>
            <p:custDataLst>
              <p:tags r:id="rId23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04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09D9559-65E9-4301-A04A-1F068B0ECB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9328469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刷新的描述中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正确的是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    )(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39B81A-C2E8-4358-9142-A8E9AAC589C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359124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刷新地址可由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给出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DA8A5D-F0F9-4E12-AE9B-81CB5FD9CC6D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39940E7-04DB-4641-BEFA-B777A4289FA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82854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集中刷新虽然保持了存储单体的高速特性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但存在死时间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CE4CF9-BC98-4ECF-B079-16DD6B76186B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20AC35-1CB9-48A7-BFB4-598A22FBA65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83504"/>
            <a:ext cx="8517255" cy="47705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异步刷新方式既保持了存储单体的高速特性</a:t>
            </a:r>
            <a:r>
              <a:rPr lang="en-US" altLang="zh-CN" sz="2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5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也不存在死时间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5567052-4192-422C-B856-90577D3CEC6B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3A34D9-7644-4E46-8EE7-90D0BAA0CC5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82854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分散刷新由于刷新次数过多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大大降低了存储单体的性能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10D169-8F27-4719-A1B7-9E79A8A1E55B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40A9C37-6741-41D6-95E5-46FB5E22E5E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C3F5E2A1-6B6C-4EF1-9EA7-39377087C75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 hidden="1">
            <a:extLst>
              <a:ext uri="{FF2B5EF4-FFF2-40B4-BE49-F238E27FC236}">
                <a16:creationId xmlns:a16="http://schemas.microsoft.com/office/drawing/2014/main" id="{2119DFC3-C193-403A-A364-DF1D178ED89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8AAD4581-ED7F-4BAE-A3B1-E5147C263D33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1323439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：地址计数器给出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：刷新期间不能读写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：正确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：正确</a:t>
            </a:r>
          </a:p>
        </p:txBody>
      </p:sp>
      <p:grpSp>
        <p:nvGrpSpPr>
          <p:cNvPr id="22" name="组合 21" hidden="1">
            <a:extLst>
              <a:ext uri="{FF2B5EF4-FFF2-40B4-BE49-F238E27FC236}">
                <a16:creationId xmlns:a16="http://schemas.microsoft.com/office/drawing/2014/main" id="{B5B842EB-A04F-40C6-A83D-5C1D7F7074F5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 hidden="1">
              <a:extLst>
                <a:ext uri="{FF2B5EF4-FFF2-40B4-BE49-F238E27FC236}">
                  <a16:creationId xmlns:a16="http://schemas.microsoft.com/office/drawing/2014/main" id="{DC539334-30A0-40BB-BEAE-F25B4D4117C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 hidden="1">
              <a:extLst>
                <a:ext uri="{FF2B5EF4-FFF2-40B4-BE49-F238E27FC236}">
                  <a16:creationId xmlns:a16="http://schemas.microsoft.com/office/drawing/2014/main" id="{A73B3910-2FA8-4AFE-BC98-AD9F06FBE0A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 hidden="1">
              <a:extLst>
                <a:ext uri="{FF2B5EF4-FFF2-40B4-BE49-F238E27FC236}">
                  <a16:creationId xmlns:a16="http://schemas.microsoft.com/office/drawing/2014/main" id="{E84D8A35-35EE-4938-8047-AB64E34D65F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7E57599C-D8F6-496F-BC18-30821A67705C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RemarkBack">
            <a:extLst>
              <a:ext uri="{FF2B5EF4-FFF2-40B4-BE49-F238E27FC236}">
                <a16:creationId xmlns:a16="http://schemas.microsoft.com/office/drawing/2014/main" id="{AB57D346-14B2-418F-BE34-1C854AB7E55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463EE082-02BE-4A11-8C56-9EA434CCA93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FFD73070-6E95-4DB8-8526-FA36BE483055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144D0D-F3A0-4A1F-83A1-560F0566E5E8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BA0AFF1-61BD-40D6-8C69-95AC55E66980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827000" y="1270000"/>
            <a:ext cx="3332480" cy="1477328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dirty="0"/>
              <a:t>A</a:t>
            </a:r>
            <a:r>
              <a:rPr lang="zh-CN" altLang="zh-CN" dirty="0"/>
              <a:t>错，刷新地址由刷新地址计数器给出。</a:t>
            </a:r>
            <a:r>
              <a:rPr lang="en-US" altLang="zh-CN" dirty="0"/>
              <a:t>B</a:t>
            </a:r>
            <a:r>
              <a:rPr lang="zh-CN" altLang="zh-CN" dirty="0"/>
              <a:t>对，集中刷新期间不能读写，有死区。</a:t>
            </a:r>
            <a:r>
              <a:rPr lang="en-US" altLang="zh-CN" dirty="0"/>
              <a:t>C </a:t>
            </a:r>
            <a:r>
              <a:rPr lang="zh-CN" altLang="zh-CN" dirty="0"/>
              <a:t>对。</a:t>
            </a:r>
            <a:r>
              <a:rPr lang="en-US" altLang="zh-CN" dirty="0"/>
              <a:t>D</a:t>
            </a:r>
            <a:r>
              <a:rPr lang="zh-CN" altLang="zh-CN" dirty="0"/>
              <a:t>对，分散刷新每次读写都刷新一次，刷新次数过多。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14A58CD-1ADF-4BB1-B3A4-0284830AA846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DBAC8C66-6E13-48A6-AB17-C64D055E1AB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3DA3D079-89CC-4914-9247-049A6A5F7EC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509A393C-41FE-40B4-B605-243F80EA3B9B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98E67FDA-8F89-46A8-9291-AF5FF8F7237E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356C972-6B15-4C16-A21A-767130B9F641}"/>
              </a:ext>
            </a:extLst>
          </p:cNvPr>
          <p:cNvPicPr>
            <a:picLocks/>
          </p:cNvPicPr>
          <p:nvPr>
            <p:custDataLst>
              <p:tags r:id="rId23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1217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65E7D57-C56E-42DB-92F0-D5BDAF0B3C3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9298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下列关于动态存储器的描述中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正确的是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   ) 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5885FE-AE9C-4B2E-9BBE-7FF6C5112A3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3583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读操作也具有刷新功能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542835-4C66-4004-A442-2161EF1E5FDE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9EF629-2FB5-421A-9046-24FB43F2DBF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500253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DRAM 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比相同工艺的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要慢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5984A0-A648-4C7A-BDED-5DFB82C6EAED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7E119D-2154-4E1E-B7BD-D6B7B2F86C0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77616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某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DRAM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芯片地址引脚数据为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则其容量为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16M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928E70-1CDE-45E1-B47D-B0F52736D2B8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0D3F58-DA67-4CFA-9942-7E759D998B2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56143"/>
            <a:ext cx="8509319" cy="44627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工具</a:t>
            </a:r>
            <a:r>
              <a:rPr lang="en-US" altLang="zh-CN" sz="2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DRAM </a:t>
            </a:r>
            <a:r>
              <a:rPr lang="zh-CN" altLang="en-US" sz="2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的工作原理可知</a:t>
            </a:r>
            <a:r>
              <a:rPr lang="en-US" altLang="zh-CN" sz="2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相同容量的</a:t>
            </a:r>
            <a:r>
              <a:rPr lang="en-US" altLang="zh-CN" sz="2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DRAM </a:t>
            </a:r>
            <a:r>
              <a:rPr lang="zh-CN" altLang="en-US" sz="2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比</a:t>
            </a:r>
            <a:r>
              <a:rPr lang="en-US" altLang="zh-CN" sz="2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 </a:t>
            </a:r>
            <a:r>
              <a:rPr lang="zh-CN" altLang="en-US" sz="23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功耗低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DFB19D-F214-46F7-9366-3B225B63FE9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68A0360C-9E02-4577-A708-63DF4ECFE89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5D5DCE20-0368-452D-BC17-6423826DADD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 hidden="1">
            <a:extLst>
              <a:ext uri="{FF2B5EF4-FFF2-40B4-BE49-F238E27FC236}">
                <a16:creationId xmlns:a16="http://schemas.microsoft.com/office/drawing/2014/main" id="{F632C289-3361-48D5-84A4-F6AACC0B734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 hidden="1">
            <a:extLst>
              <a:ext uri="{FF2B5EF4-FFF2-40B4-BE49-F238E27FC236}">
                <a16:creationId xmlns:a16="http://schemas.microsoft.com/office/drawing/2014/main" id="{923256F9-E143-429E-B0D8-2871D65921B9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2554545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：读操作过程有预充电，可以起到刷新作用，本质上刷新就是执行读操作。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B: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读写步骤复杂，所以慢</a:t>
            </a:r>
            <a:endParaRPr lang="en-US" altLang="zh-CN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：引脚复用，相当于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24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根，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en-US" altLang="zh-CN" sz="2000" baseline="30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24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=16M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：所需的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MOS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管数量少，功耗低</a:t>
            </a:r>
          </a:p>
        </p:txBody>
      </p:sp>
      <p:grpSp>
        <p:nvGrpSpPr>
          <p:cNvPr id="22" name="组合 21" hidden="1">
            <a:extLst>
              <a:ext uri="{FF2B5EF4-FFF2-40B4-BE49-F238E27FC236}">
                <a16:creationId xmlns:a16="http://schemas.microsoft.com/office/drawing/2014/main" id="{0F0F0781-B34C-4D98-809C-E2C898592CAF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 hidden="1">
              <a:extLst>
                <a:ext uri="{FF2B5EF4-FFF2-40B4-BE49-F238E27FC236}">
                  <a16:creationId xmlns:a16="http://schemas.microsoft.com/office/drawing/2014/main" id="{986B4CB2-F276-4CAE-A2C1-5FC8DDD2334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 hidden="1">
              <a:extLst>
                <a:ext uri="{FF2B5EF4-FFF2-40B4-BE49-F238E27FC236}">
                  <a16:creationId xmlns:a16="http://schemas.microsoft.com/office/drawing/2014/main" id="{ACE67149-A02A-4E0B-921E-0255CC2E68C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 hidden="1">
              <a:extLst>
                <a:ext uri="{FF2B5EF4-FFF2-40B4-BE49-F238E27FC236}">
                  <a16:creationId xmlns:a16="http://schemas.microsoft.com/office/drawing/2014/main" id="{1DB4BEBD-E97D-4035-A47D-80B520E28365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80A6F72E-EAD7-4FF4-9BF5-4ED7968F656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RemarkBack">
            <a:extLst>
              <a:ext uri="{FF2B5EF4-FFF2-40B4-BE49-F238E27FC236}">
                <a16:creationId xmlns:a16="http://schemas.microsoft.com/office/drawing/2014/main" id="{5D74698E-CE4F-4A7A-AD97-94FDF8F5F52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0F4CA846-3FE0-438F-B787-4E43895725C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86BDD79C-D1A1-436F-ACB4-15BE0353BD0A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A8A984D-3AB4-4B9E-AE20-9D7FC007A3D7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A5B15AA-2FC9-4F3D-A5E2-8B9AD3EF4A96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827000" y="1270000"/>
            <a:ext cx="3332480" cy="2308324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dirty="0"/>
              <a:t>A </a:t>
            </a:r>
            <a:r>
              <a:rPr lang="zh-CN" altLang="zh-CN" dirty="0"/>
              <a:t>对，读时有预充电步骤，实现刷新，实际刷新就是执行读操作。</a:t>
            </a:r>
            <a:r>
              <a:rPr lang="en-US" altLang="zh-CN" dirty="0"/>
              <a:t>B</a:t>
            </a:r>
            <a:r>
              <a:rPr lang="zh-CN" altLang="zh-CN" dirty="0"/>
              <a:t>对，</a:t>
            </a:r>
            <a:r>
              <a:rPr lang="en-US" altLang="zh-CN" dirty="0"/>
              <a:t>DRAM</a:t>
            </a:r>
            <a:r>
              <a:rPr lang="zh-CN" altLang="zh-CN" dirty="0"/>
              <a:t>读的步骤过多，速度慢。</a:t>
            </a:r>
            <a:r>
              <a:rPr lang="en-US" altLang="zh-CN" dirty="0"/>
              <a:t>C </a:t>
            </a:r>
            <a:r>
              <a:rPr lang="zh-CN" altLang="zh-CN" dirty="0"/>
              <a:t>对，</a:t>
            </a:r>
            <a:r>
              <a:rPr lang="en-US" altLang="zh-CN" dirty="0"/>
              <a:t>DRAM</a:t>
            </a:r>
            <a:r>
              <a:rPr lang="zh-CN" altLang="zh-CN" dirty="0"/>
              <a:t>引脚行列复用，</a:t>
            </a:r>
            <a:r>
              <a:rPr lang="en-US" altLang="zh-CN" dirty="0"/>
              <a:t>12</a:t>
            </a:r>
            <a:r>
              <a:rPr lang="zh-CN" altLang="zh-CN" dirty="0"/>
              <a:t>条引脚实际对应地址译码线</a:t>
            </a:r>
            <a:r>
              <a:rPr lang="en-US" altLang="zh-CN" dirty="0"/>
              <a:t>24</a:t>
            </a:r>
            <a:r>
              <a:rPr lang="zh-CN" altLang="zh-CN" dirty="0"/>
              <a:t>条，可以访问</a:t>
            </a:r>
            <a:r>
              <a:rPr lang="en-US" altLang="zh-CN" dirty="0"/>
              <a:t>2</a:t>
            </a:r>
            <a:r>
              <a:rPr lang="en-US" altLang="zh-CN" baseline="30000" dirty="0"/>
              <a:t>24</a:t>
            </a:r>
            <a:r>
              <a:rPr lang="en-US" altLang="zh-CN" dirty="0"/>
              <a:t>=16M</a:t>
            </a:r>
            <a:r>
              <a:rPr lang="zh-CN" altLang="zh-CN" dirty="0"/>
              <a:t>个地址。</a:t>
            </a:r>
            <a:r>
              <a:rPr lang="en-US" altLang="zh-CN" dirty="0"/>
              <a:t>D </a:t>
            </a:r>
            <a:r>
              <a:rPr lang="zh-CN" altLang="zh-CN" dirty="0"/>
              <a:t>对，</a:t>
            </a:r>
            <a:r>
              <a:rPr lang="en-US" altLang="zh-CN" dirty="0"/>
              <a:t>MOS</a:t>
            </a:r>
            <a:r>
              <a:rPr lang="zh-CN" altLang="zh-CN" dirty="0"/>
              <a:t>管数量比</a:t>
            </a:r>
            <a:r>
              <a:rPr lang="en-US" altLang="zh-CN" dirty="0"/>
              <a:t>SRAM</a:t>
            </a:r>
            <a:r>
              <a:rPr lang="zh-CN" altLang="zh-CN" dirty="0"/>
              <a:t>少，功耗低。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09213E8-2E08-48DB-B352-AD6A53797FB9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4B78B491-C75D-488F-BC06-A09FBD98603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680E7829-1C8C-48F9-9B6A-6F905652596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E8610F8B-338A-4A78-B136-CE09ECA81285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5C9F3181-6728-4598-AE77-0A303CE3F3F6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7D79456-26E5-4495-B96F-D8D241F21A6A}"/>
              </a:ext>
            </a:extLst>
          </p:cNvPr>
          <p:cNvPicPr>
            <a:picLocks/>
          </p:cNvPicPr>
          <p:nvPr>
            <p:custDataLst>
              <p:tags r:id="rId23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350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4.2.3</a:t>
            </a:r>
            <a:r>
              <a:rPr lang="zh-CN" altLang="en-US" dirty="0"/>
              <a:t>只读存储器</a:t>
            </a:r>
            <a:r>
              <a:rPr lang="en-US" altLang="zh-CN" dirty="0"/>
              <a:t>(ROM)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掩模式只读存储器</a:t>
            </a:r>
          </a:p>
          <a:p>
            <a:r>
              <a:rPr lang="zh-CN" altLang="en-US" dirty="0"/>
              <a:t>一次编程只读存储器（</a:t>
            </a:r>
            <a:r>
              <a:rPr lang="en-US" altLang="zh-CN" dirty="0"/>
              <a:t>PROM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多次编程只读存储器（</a:t>
            </a:r>
            <a:r>
              <a:rPr lang="en-US" altLang="zh-CN" dirty="0"/>
              <a:t>EPROM, EEPROM</a:t>
            </a:r>
            <a:r>
              <a:rPr lang="zh-CN" altLang="en-US" dirty="0"/>
              <a:t>）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30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存储单元的不足</a:t>
              </a:r>
            </a:p>
          </p:txBody>
        </p:sp>
      </p:grp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2735527" y="2042908"/>
            <a:ext cx="2962204" cy="2817707"/>
          </a:xfrm>
          <a:prstGeom prst="rect">
            <a:avLst/>
          </a:prstGeom>
          <a:solidFill>
            <a:schemeClr val="bg2">
              <a:alpha val="20000"/>
            </a:schemeClr>
          </a:solidFill>
          <a:ln w="19050" algn="ctr">
            <a:noFill/>
            <a:prstDash val="dash"/>
            <a:miter lim="800000"/>
          </a:ln>
        </p:spPr>
        <p:txBody>
          <a:bodyPr wrap="none" anchor="ctr"/>
          <a:lstStyle/>
          <a:p>
            <a:pPr algn="r"/>
            <a:endParaRPr lang="zh-CN" altLang="zh-CN" sz="1707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4300920" y="4424111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Line 5"/>
          <p:cNvSpPr>
            <a:spLocks noChangeShapeType="1"/>
          </p:cNvSpPr>
          <p:nvPr/>
        </p:nvSpPr>
        <p:spPr bwMode="auto">
          <a:xfrm>
            <a:off x="3158032" y="2259654"/>
            <a:ext cx="2150400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" name="Line 6"/>
          <p:cNvSpPr>
            <a:spLocks noChangeAspect="1" noChangeShapeType="1"/>
          </p:cNvSpPr>
          <p:nvPr/>
        </p:nvSpPr>
        <p:spPr bwMode="auto">
          <a:xfrm>
            <a:off x="3542306" y="2765397"/>
            <a:ext cx="1372729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1" name="Line 7"/>
          <p:cNvSpPr>
            <a:spLocks noChangeAspect="1" noChangeShapeType="1"/>
          </p:cNvSpPr>
          <p:nvPr/>
        </p:nvSpPr>
        <p:spPr bwMode="auto">
          <a:xfrm>
            <a:off x="3903551" y="2765397"/>
            <a:ext cx="0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" name="Line 8"/>
          <p:cNvSpPr>
            <a:spLocks noChangeAspect="1" noChangeShapeType="1"/>
          </p:cNvSpPr>
          <p:nvPr/>
        </p:nvSpPr>
        <p:spPr bwMode="auto">
          <a:xfrm>
            <a:off x="3542306" y="2765397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" name="Line 9"/>
          <p:cNvSpPr>
            <a:spLocks noChangeAspect="1" noChangeShapeType="1"/>
          </p:cNvSpPr>
          <p:nvPr/>
        </p:nvSpPr>
        <p:spPr bwMode="auto">
          <a:xfrm>
            <a:off x="3542306" y="3198890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4" name="Line 10"/>
          <p:cNvSpPr>
            <a:spLocks noChangeAspect="1" noChangeShapeType="1"/>
          </p:cNvSpPr>
          <p:nvPr/>
        </p:nvSpPr>
        <p:spPr bwMode="auto">
          <a:xfrm>
            <a:off x="3542306" y="3487886"/>
            <a:ext cx="433493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" name="Line 11"/>
          <p:cNvSpPr>
            <a:spLocks noChangeAspect="1" noChangeShapeType="1"/>
          </p:cNvSpPr>
          <p:nvPr/>
        </p:nvSpPr>
        <p:spPr bwMode="auto">
          <a:xfrm>
            <a:off x="4915035" y="2765397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6" name="Line 12"/>
          <p:cNvSpPr>
            <a:spLocks noChangeAspect="1" noChangeShapeType="1"/>
          </p:cNvSpPr>
          <p:nvPr/>
        </p:nvSpPr>
        <p:spPr bwMode="auto">
          <a:xfrm>
            <a:off x="4553791" y="2765397"/>
            <a:ext cx="0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7" name="Group 13"/>
          <p:cNvGrpSpPr/>
          <p:nvPr/>
        </p:nvGrpSpPr>
        <p:grpSpPr bwMode="auto">
          <a:xfrm>
            <a:off x="3542306" y="2982144"/>
            <a:ext cx="1372729" cy="433493"/>
            <a:chOff x="2352" y="1816"/>
            <a:chExt cx="912" cy="288"/>
          </a:xfrm>
        </p:grpSpPr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2976" y="19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1517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1517" b="1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2544" y="1912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b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1517" b="1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1517" b="1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0" name="Group 16"/>
            <p:cNvGrpSpPr/>
            <p:nvPr/>
          </p:nvGrpSpPr>
          <p:grpSpPr bwMode="auto">
            <a:xfrm>
              <a:off x="2352" y="1816"/>
              <a:ext cx="912" cy="192"/>
              <a:chOff x="2352" y="1816"/>
              <a:chExt cx="912" cy="192"/>
            </a:xfrm>
          </p:grpSpPr>
          <p:grpSp>
            <p:nvGrpSpPr>
              <p:cNvPr id="31" name="Group 17"/>
              <p:cNvGrpSpPr>
                <a:grpSpLocks noChangeAspect="1"/>
              </p:cNvGrpSpPr>
              <p:nvPr/>
            </p:nvGrpSpPr>
            <p:grpSpPr bwMode="auto">
              <a:xfrm>
                <a:off x="2352" y="1816"/>
                <a:ext cx="240" cy="192"/>
                <a:chOff x="3360" y="2064"/>
                <a:chExt cx="240" cy="192"/>
              </a:xfrm>
            </p:grpSpPr>
            <p:sp>
              <p:nvSpPr>
                <p:cNvPr id="38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06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39" name="Line 19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11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41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11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42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20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43" name="Line 22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1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grpSp>
            <p:nvGrpSpPr>
              <p:cNvPr id="32" name="Group 23"/>
              <p:cNvGrpSpPr>
                <a:grpSpLocks noChangeAspect="1"/>
              </p:cNvGrpSpPr>
              <p:nvPr/>
            </p:nvGrpSpPr>
            <p:grpSpPr bwMode="auto">
              <a:xfrm>
                <a:off x="3024" y="1816"/>
                <a:ext cx="240" cy="192"/>
                <a:chOff x="4032" y="2064"/>
                <a:chExt cx="240" cy="192"/>
              </a:xfrm>
            </p:grpSpPr>
            <p:sp>
              <p:nvSpPr>
                <p:cNvPr id="33" name="Line 24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06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34" name="Line 25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11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35" name="Line 26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11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36" name="Line 27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20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37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1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</p:grpSp>
      </p:grpSp>
      <p:sp>
        <p:nvSpPr>
          <p:cNvPr id="44" name="Line 29"/>
          <p:cNvSpPr>
            <a:spLocks noChangeAspect="1" noChangeShapeType="1"/>
          </p:cNvSpPr>
          <p:nvPr/>
        </p:nvSpPr>
        <p:spPr bwMode="auto">
          <a:xfrm>
            <a:off x="3542306" y="3487885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5" name="Line 30"/>
          <p:cNvSpPr>
            <a:spLocks noChangeAspect="1" noChangeShapeType="1"/>
          </p:cNvSpPr>
          <p:nvPr/>
        </p:nvSpPr>
        <p:spPr bwMode="auto">
          <a:xfrm>
            <a:off x="4915035" y="3487885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6" name="Line 31"/>
          <p:cNvSpPr>
            <a:spLocks noChangeAspect="1" noChangeShapeType="1"/>
          </p:cNvSpPr>
          <p:nvPr/>
        </p:nvSpPr>
        <p:spPr bwMode="auto">
          <a:xfrm>
            <a:off x="4481542" y="3487886"/>
            <a:ext cx="433493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7" name="Line 32"/>
          <p:cNvSpPr>
            <a:spLocks noChangeAspect="1" noChangeShapeType="1"/>
          </p:cNvSpPr>
          <p:nvPr/>
        </p:nvSpPr>
        <p:spPr bwMode="auto">
          <a:xfrm flipV="1">
            <a:off x="3903551" y="3487886"/>
            <a:ext cx="577991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8" name="Line 33"/>
          <p:cNvSpPr>
            <a:spLocks noChangeAspect="1" noChangeShapeType="1"/>
          </p:cNvSpPr>
          <p:nvPr/>
        </p:nvSpPr>
        <p:spPr bwMode="auto">
          <a:xfrm>
            <a:off x="3975800" y="3487886"/>
            <a:ext cx="577991" cy="36124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9" name="Line 34"/>
          <p:cNvSpPr>
            <a:spLocks noChangeAspect="1" noChangeShapeType="1"/>
          </p:cNvSpPr>
          <p:nvPr/>
        </p:nvSpPr>
        <p:spPr bwMode="auto">
          <a:xfrm>
            <a:off x="3542306" y="4354872"/>
            <a:ext cx="1372729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0" name="Line 35"/>
          <p:cNvSpPr>
            <a:spLocks noChangeAspect="1" noChangeShapeType="1"/>
          </p:cNvSpPr>
          <p:nvPr/>
        </p:nvSpPr>
        <p:spPr bwMode="auto">
          <a:xfrm>
            <a:off x="3542306" y="3921379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1" name="Line 36"/>
          <p:cNvSpPr>
            <a:spLocks noChangeAspect="1" noChangeShapeType="1"/>
          </p:cNvSpPr>
          <p:nvPr/>
        </p:nvSpPr>
        <p:spPr bwMode="auto">
          <a:xfrm>
            <a:off x="4915035" y="3921379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2" name="Line 37"/>
          <p:cNvSpPr>
            <a:spLocks noChangeAspect="1" noChangeShapeType="1"/>
          </p:cNvSpPr>
          <p:nvPr/>
        </p:nvSpPr>
        <p:spPr bwMode="auto">
          <a:xfrm>
            <a:off x="4915035" y="3198890"/>
            <a:ext cx="0" cy="28899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" name="Line 38"/>
          <p:cNvSpPr>
            <a:spLocks noChangeAspect="1" noChangeShapeType="1"/>
          </p:cNvSpPr>
          <p:nvPr/>
        </p:nvSpPr>
        <p:spPr bwMode="auto">
          <a:xfrm>
            <a:off x="3253310" y="3487886"/>
            <a:ext cx="288996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4" name="Line 39"/>
          <p:cNvSpPr>
            <a:spLocks noChangeAspect="1" noChangeShapeType="1"/>
          </p:cNvSpPr>
          <p:nvPr/>
        </p:nvSpPr>
        <p:spPr bwMode="auto">
          <a:xfrm>
            <a:off x="4915035" y="3487886"/>
            <a:ext cx="288996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5" name="Line 40"/>
          <p:cNvSpPr>
            <a:spLocks noChangeShapeType="1"/>
          </p:cNvSpPr>
          <p:nvPr/>
        </p:nvSpPr>
        <p:spPr bwMode="auto">
          <a:xfrm>
            <a:off x="2964315" y="3487886"/>
            <a:ext cx="0" cy="17339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" name="Line 41"/>
          <p:cNvSpPr>
            <a:spLocks noChangeShapeType="1"/>
          </p:cNvSpPr>
          <p:nvPr/>
        </p:nvSpPr>
        <p:spPr bwMode="auto">
          <a:xfrm flipH="1">
            <a:off x="2964315" y="3487886"/>
            <a:ext cx="144498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7" name="Line 42"/>
          <p:cNvSpPr>
            <a:spLocks noChangeShapeType="1"/>
          </p:cNvSpPr>
          <p:nvPr/>
        </p:nvSpPr>
        <p:spPr bwMode="auto">
          <a:xfrm>
            <a:off x="5493026" y="3487886"/>
            <a:ext cx="0" cy="173397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8" name="Line 43"/>
          <p:cNvSpPr>
            <a:spLocks noChangeShapeType="1"/>
          </p:cNvSpPr>
          <p:nvPr/>
        </p:nvSpPr>
        <p:spPr bwMode="auto">
          <a:xfrm flipH="1">
            <a:off x="5348528" y="3487886"/>
            <a:ext cx="144498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9" name="Group 44"/>
          <p:cNvGrpSpPr/>
          <p:nvPr/>
        </p:nvGrpSpPr>
        <p:grpSpPr bwMode="auto">
          <a:xfrm>
            <a:off x="4192546" y="4354872"/>
            <a:ext cx="72249" cy="216747"/>
            <a:chOff x="3744" y="2880"/>
            <a:chExt cx="96" cy="288"/>
          </a:xfrm>
        </p:grpSpPr>
        <p:sp>
          <p:nvSpPr>
            <p:cNvPr id="60" name="Line 45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1" name="Oval 46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 sz="1707"/>
            </a:p>
          </p:txBody>
        </p:sp>
      </p:grpSp>
      <p:grpSp>
        <p:nvGrpSpPr>
          <p:cNvPr id="62" name="Group 47"/>
          <p:cNvGrpSpPr/>
          <p:nvPr/>
        </p:nvGrpSpPr>
        <p:grpSpPr bwMode="auto">
          <a:xfrm flipV="1">
            <a:off x="4192546" y="2548650"/>
            <a:ext cx="72249" cy="216747"/>
            <a:chOff x="3744" y="2880"/>
            <a:chExt cx="96" cy="288"/>
          </a:xfrm>
        </p:grpSpPr>
        <p:sp>
          <p:nvSpPr>
            <p:cNvPr id="63" name="Line 48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4" name="Oval 49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</p:spPr>
          <p:txBody>
            <a:bodyPr rot="10800000" wrap="none" anchor="ctr"/>
            <a:lstStyle/>
            <a:p>
              <a:pPr algn="r"/>
              <a:endParaRPr lang="zh-CN" altLang="zh-CN" sz="1707"/>
            </a:p>
          </p:txBody>
        </p:sp>
      </p:grpSp>
      <p:sp>
        <p:nvSpPr>
          <p:cNvPr id="65" name="Line 50"/>
          <p:cNvSpPr>
            <a:spLocks noChangeShapeType="1"/>
          </p:cNvSpPr>
          <p:nvPr/>
        </p:nvSpPr>
        <p:spPr bwMode="auto">
          <a:xfrm>
            <a:off x="3181062" y="2259654"/>
            <a:ext cx="0" cy="866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66" name="Line 51"/>
          <p:cNvSpPr>
            <a:spLocks noChangeShapeType="1"/>
          </p:cNvSpPr>
          <p:nvPr/>
        </p:nvSpPr>
        <p:spPr bwMode="auto">
          <a:xfrm>
            <a:off x="5276279" y="2259654"/>
            <a:ext cx="0" cy="866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67" name="Line 52"/>
          <p:cNvSpPr>
            <a:spLocks noChangeShapeType="1"/>
          </p:cNvSpPr>
          <p:nvPr/>
        </p:nvSpPr>
        <p:spPr bwMode="auto">
          <a:xfrm>
            <a:off x="3325560" y="5294108"/>
            <a:ext cx="1806222" cy="150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68" name="Line 53"/>
          <p:cNvSpPr>
            <a:spLocks noChangeShapeType="1"/>
          </p:cNvSpPr>
          <p:nvPr/>
        </p:nvSpPr>
        <p:spPr bwMode="auto">
          <a:xfrm>
            <a:off x="2964315" y="5366357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69" name="Line 54"/>
          <p:cNvSpPr>
            <a:spLocks noChangeShapeType="1"/>
          </p:cNvSpPr>
          <p:nvPr/>
        </p:nvSpPr>
        <p:spPr bwMode="auto">
          <a:xfrm>
            <a:off x="5493026" y="5366357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71" name="Group 56"/>
          <p:cNvGrpSpPr/>
          <p:nvPr/>
        </p:nvGrpSpPr>
        <p:grpSpPr bwMode="auto">
          <a:xfrm>
            <a:off x="3542306" y="3704632"/>
            <a:ext cx="1372729" cy="505742"/>
            <a:chOff x="2352" y="2296"/>
            <a:chExt cx="912" cy="336"/>
          </a:xfrm>
        </p:grpSpPr>
        <p:grpSp>
          <p:nvGrpSpPr>
            <p:cNvPr id="72" name="Group 57"/>
            <p:cNvGrpSpPr/>
            <p:nvPr/>
          </p:nvGrpSpPr>
          <p:grpSpPr bwMode="auto">
            <a:xfrm>
              <a:off x="2352" y="2296"/>
              <a:ext cx="912" cy="192"/>
              <a:chOff x="2352" y="2296"/>
              <a:chExt cx="912" cy="192"/>
            </a:xfrm>
          </p:grpSpPr>
          <p:grpSp>
            <p:nvGrpSpPr>
              <p:cNvPr id="75" name="Group 58"/>
              <p:cNvGrpSpPr>
                <a:grpSpLocks noChangeAspect="1"/>
              </p:cNvGrpSpPr>
              <p:nvPr/>
            </p:nvGrpSpPr>
            <p:grpSpPr bwMode="auto">
              <a:xfrm>
                <a:off x="2352" y="2296"/>
                <a:ext cx="240" cy="192"/>
                <a:chOff x="3360" y="2544"/>
                <a:chExt cx="240" cy="192"/>
              </a:xfrm>
            </p:grpSpPr>
            <p:sp>
              <p:nvSpPr>
                <p:cNvPr id="82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83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84" name="Line 6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85" name="Line 6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86" name="Line 6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grpSp>
            <p:nvGrpSpPr>
              <p:cNvPr id="76" name="Group 64"/>
              <p:cNvGrpSpPr>
                <a:grpSpLocks noChangeAspect="1"/>
              </p:cNvGrpSpPr>
              <p:nvPr/>
            </p:nvGrpSpPr>
            <p:grpSpPr bwMode="auto">
              <a:xfrm>
                <a:off x="3024" y="2296"/>
                <a:ext cx="240" cy="192"/>
                <a:chOff x="4032" y="2544"/>
                <a:chExt cx="240" cy="192"/>
              </a:xfrm>
            </p:grpSpPr>
            <p:sp>
              <p:nvSpPr>
                <p:cNvPr id="77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8" name="Line 66"/>
                <p:cNvSpPr>
                  <a:spLocks noChangeAspect="1" noChangeShapeType="1"/>
                </p:cNvSpPr>
                <p:nvPr/>
              </p:nvSpPr>
              <p:spPr bwMode="auto">
                <a:xfrm>
                  <a:off x="4128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79" name="Line 67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80" name="Line 68"/>
                <p:cNvSpPr>
                  <a:spLocks noChangeAspect="1" noChangeShapeType="1"/>
                </p:cNvSpPr>
                <p:nvPr/>
              </p:nvSpPr>
              <p:spPr bwMode="auto">
                <a:xfrm>
                  <a:off x="4176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81" name="Line 69"/>
                <p:cNvSpPr>
                  <a:spLocks noChangeAspect="1" noChangeShapeType="1"/>
                </p:cNvSpPr>
                <p:nvPr/>
              </p:nvSpPr>
              <p:spPr bwMode="auto">
                <a:xfrm>
                  <a:off x="4032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</p:grp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544" y="2440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1517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517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976" y="2440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1517" baseline="-25000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517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8" name="Group 73"/>
          <p:cNvGrpSpPr>
            <a:grpSpLocks noChangeAspect="1"/>
          </p:cNvGrpSpPr>
          <p:nvPr/>
        </p:nvGrpSpPr>
        <p:grpSpPr bwMode="auto">
          <a:xfrm>
            <a:off x="2964315" y="5149610"/>
            <a:ext cx="361244" cy="288996"/>
            <a:chOff x="3360" y="2544"/>
            <a:chExt cx="240" cy="192"/>
          </a:xfrm>
        </p:grpSpPr>
        <p:sp>
          <p:nvSpPr>
            <p:cNvPr id="97" name="Line 74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98" name="Line 75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99" name="Line 76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00" name="Line 77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01" name="Line 78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89" name="Group 79"/>
          <p:cNvGrpSpPr>
            <a:grpSpLocks noChangeAspect="1"/>
          </p:cNvGrpSpPr>
          <p:nvPr/>
        </p:nvGrpSpPr>
        <p:grpSpPr bwMode="auto">
          <a:xfrm>
            <a:off x="5131782" y="5149610"/>
            <a:ext cx="361244" cy="288996"/>
            <a:chOff x="4032" y="2544"/>
            <a:chExt cx="240" cy="192"/>
          </a:xfrm>
        </p:grpSpPr>
        <p:sp>
          <p:nvSpPr>
            <p:cNvPr id="92" name="Line 80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93" name="Line 81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94" name="Line 82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95" name="Line 83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96" name="Line 84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036564" y="3126641"/>
            <a:ext cx="2456462" cy="2095218"/>
            <a:chOff x="8236870" y="3106511"/>
            <a:chExt cx="2590800" cy="2209800"/>
          </a:xfrm>
        </p:grpSpPr>
        <p:sp>
          <p:nvSpPr>
            <p:cNvPr id="90" name="Rectangle 85"/>
            <p:cNvSpPr>
              <a:spLocks noChangeArrowheads="1"/>
            </p:cNvSpPr>
            <p:nvPr/>
          </p:nvSpPr>
          <p:spPr bwMode="auto">
            <a:xfrm>
              <a:off x="8389270" y="5011511"/>
              <a:ext cx="228600" cy="30480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1517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7</a:t>
              </a:r>
              <a:endParaRPr lang="en-US" altLang="zh-CN" sz="1517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" name="Rectangle 86"/>
            <p:cNvSpPr>
              <a:spLocks noChangeArrowheads="1"/>
            </p:cNvSpPr>
            <p:nvPr/>
          </p:nvSpPr>
          <p:spPr bwMode="auto">
            <a:xfrm>
              <a:off x="10370470" y="5011511"/>
              <a:ext cx="228600" cy="30480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lang="en-US" altLang="zh-CN" sz="1517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endParaRPr lang="en-US" altLang="zh-CN" sz="1517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02" name="Group 87"/>
            <p:cNvGrpSpPr/>
            <p:nvPr/>
          </p:nvGrpSpPr>
          <p:grpSpPr bwMode="auto">
            <a:xfrm>
              <a:off x="8236870" y="3106511"/>
              <a:ext cx="2590800" cy="685800"/>
              <a:chOff x="2016" y="1912"/>
              <a:chExt cx="1632" cy="432"/>
            </a:xfrm>
          </p:grpSpPr>
          <p:grpSp>
            <p:nvGrpSpPr>
              <p:cNvPr id="103" name="Group 88"/>
              <p:cNvGrpSpPr>
                <a:grpSpLocks noChangeAspect="1"/>
              </p:cNvGrpSpPr>
              <p:nvPr/>
            </p:nvGrpSpPr>
            <p:grpSpPr bwMode="auto">
              <a:xfrm rot="16200000" flipV="1">
                <a:off x="1992" y="1936"/>
                <a:ext cx="240" cy="192"/>
                <a:chOff x="3360" y="2544"/>
                <a:chExt cx="240" cy="192"/>
              </a:xfrm>
            </p:grpSpPr>
            <p:sp>
              <p:nvSpPr>
                <p:cNvPr id="112" name="Line 89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13" name="Line 90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14" name="Line 91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15" name="Line 92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16" name="Line 93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grpSp>
            <p:nvGrpSpPr>
              <p:cNvPr id="104" name="Group 94"/>
              <p:cNvGrpSpPr>
                <a:grpSpLocks noChangeAspect="1"/>
              </p:cNvGrpSpPr>
              <p:nvPr/>
            </p:nvGrpSpPr>
            <p:grpSpPr bwMode="auto">
              <a:xfrm rot="16200000" flipV="1">
                <a:off x="3384" y="1936"/>
                <a:ext cx="240" cy="192"/>
                <a:chOff x="3360" y="2544"/>
                <a:chExt cx="240" cy="192"/>
              </a:xfrm>
            </p:grpSpPr>
            <p:sp>
              <p:nvSpPr>
                <p:cNvPr id="107" name="Line 95"/>
                <p:cNvSpPr>
                  <a:spLocks noChangeAspect="1" noChangeShapeType="1"/>
                </p:cNvSpPr>
                <p:nvPr/>
              </p:nvSpPr>
              <p:spPr bwMode="auto">
                <a:xfrm>
                  <a:off x="3456" y="2544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08" name="Line 96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592"/>
                  <a:ext cx="0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09" name="Line 97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59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10" name="Line 98"/>
                <p:cNvSpPr>
                  <a:spLocks noChangeAspect="1" noChangeShapeType="1"/>
                </p:cNvSpPr>
                <p:nvPr/>
              </p:nvSpPr>
              <p:spPr bwMode="auto">
                <a:xfrm>
                  <a:off x="3360" y="2688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111" name="Line 99"/>
                <p:cNvSpPr>
                  <a:spLocks noChangeAspect="1" noChangeShapeType="1"/>
                </p:cNvSpPr>
                <p:nvPr/>
              </p:nvSpPr>
              <p:spPr bwMode="auto">
                <a:xfrm>
                  <a:off x="3504" y="264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</p:grpSp>
          <p:sp>
            <p:nvSpPr>
              <p:cNvPr id="105" name="Rectangle 100"/>
              <p:cNvSpPr>
                <a:spLocks noChangeArrowheads="1"/>
              </p:cNvSpPr>
              <p:nvPr/>
            </p:nvSpPr>
            <p:spPr bwMode="auto">
              <a:xfrm>
                <a:off x="2016" y="2152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just"/>
                <a:r>
                  <a:rPr lang="en-US" altLang="zh-CN" sz="1517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lang="en-US" altLang="zh-CN" sz="1517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5</a:t>
                </a:r>
                <a:endParaRPr lang="en-US" altLang="zh-CN" sz="1517" dirty="0">
                  <a:solidFill>
                    <a:srgbClr val="0000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6" name="Rectangle 101"/>
              <p:cNvSpPr>
                <a:spLocks noChangeArrowheads="1"/>
              </p:cNvSpPr>
              <p:nvPr/>
            </p:nvSpPr>
            <p:spPr bwMode="auto">
              <a:xfrm>
                <a:off x="3504" y="2152"/>
                <a:ext cx="144" cy="192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lIns="12041" tIns="12041" rIns="12041" bIns="12041"/>
              <a:lstStyle/>
              <a:p>
                <a:pPr algn="just"/>
                <a:r>
                  <a:rPr lang="en-US" altLang="zh-CN" sz="1517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lang="en-US" altLang="zh-CN" sz="1517" baseline="-2500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6</a:t>
                </a:r>
                <a:endParaRPr lang="en-US" altLang="zh-CN" sz="1517">
                  <a:solidFill>
                    <a:srgbClr val="0000FF"/>
                  </a:solidFill>
                  <a:latin typeface="Tahom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17" name="Rectangle 102"/>
          <p:cNvSpPr>
            <a:spLocks noChangeArrowheads="1"/>
          </p:cNvSpPr>
          <p:nvPr/>
        </p:nvSpPr>
        <p:spPr bwMode="auto">
          <a:xfrm>
            <a:off x="4228671" y="2328893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DD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(5V)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8" name="Rectangle 103"/>
          <p:cNvSpPr>
            <a:spLocks noChangeArrowheads="1"/>
          </p:cNvSpPr>
          <p:nvPr/>
        </p:nvSpPr>
        <p:spPr bwMode="auto">
          <a:xfrm>
            <a:off x="3000439" y="5655352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endParaRPr lang="en-US" altLang="zh-CN" sz="1517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9" name="Rectangle 104"/>
          <p:cNvSpPr>
            <a:spLocks noChangeArrowheads="1"/>
          </p:cNvSpPr>
          <p:nvPr/>
        </p:nvSpPr>
        <p:spPr bwMode="auto">
          <a:xfrm flipV="1">
            <a:off x="5131782" y="5727601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u="sng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O/I</a:t>
            </a:r>
            <a:endParaRPr lang="en-US" altLang="zh-CN" sz="1517" u="sng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1" name="Rectangle 106"/>
          <p:cNvSpPr>
            <a:spLocks noChangeArrowheads="1"/>
          </p:cNvSpPr>
          <p:nvPr/>
        </p:nvSpPr>
        <p:spPr bwMode="auto">
          <a:xfrm>
            <a:off x="3497845" y="1648317"/>
            <a:ext cx="1570674" cy="28591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122" name="Rectangle 106"/>
          <p:cNvSpPr>
            <a:spLocks noChangeArrowheads="1"/>
          </p:cNvSpPr>
          <p:nvPr/>
        </p:nvSpPr>
        <p:spPr bwMode="auto">
          <a:xfrm>
            <a:off x="3594707" y="5651383"/>
            <a:ext cx="1570674" cy="28591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123" name="Line 94"/>
          <p:cNvSpPr>
            <a:spLocks noChangeShapeType="1"/>
          </p:cNvSpPr>
          <p:nvPr/>
        </p:nvSpPr>
        <p:spPr bwMode="auto">
          <a:xfrm>
            <a:off x="4171763" y="5309587"/>
            <a:ext cx="0" cy="27306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cxnSp>
        <p:nvCxnSpPr>
          <p:cNvPr id="124" name="直接箭头连接符 123"/>
          <p:cNvCxnSpPr/>
          <p:nvPr/>
        </p:nvCxnSpPr>
        <p:spPr>
          <a:xfrm flipH="1">
            <a:off x="4201529" y="1953289"/>
            <a:ext cx="0" cy="307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66"/>
          <p:cNvSpPr txBox="1">
            <a:spLocks noChangeArrowheads="1"/>
          </p:cNvSpPr>
          <p:nvPr/>
        </p:nvSpPr>
        <p:spPr>
          <a:xfrm>
            <a:off x="5802143" y="2709837"/>
            <a:ext cx="3654330" cy="18617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3471" lvl="1" indent="0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None/>
              <a:defRPr/>
            </a:pPr>
            <a:r>
              <a:rPr lang="zh-CN" altLang="en-US" sz="2800" dirty="0">
                <a:sym typeface="Symbol" panose="05050102010706020507" pitchFamily="18" charset="2"/>
              </a:rPr>
              <a:t>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晶体管过多</a:t>
            </a:r>
          </a:p>
          <a:p>
            <a:pPr marL="433471" lvl="1" indent="0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None/>
              <a:defRPr/>
            </a:pPr>
            <a:r>
              <a:rPr lang="zh-CN" altLang="en-US" sz="2800" dirty="0">
                <a:sym typeface="Symbol" panose="05050102010706020507" pitchFamily="18" charset="2"/>
              </a:rPr>
              <a:t>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存储密度低</a:t>
            </a:r>
          </a:p>
          <a:p>
            <a:pPr marL="433471" lvl="1" indent="0">
              <a:lnSpc>
                <a:spcPct val="150000"/>
              </a:lnSpc>
              <a:spcBef>
                <a:spcPts val="0"/>
              </a:spcBef>
              <a:buClr>
                <a:srgbClr val="FFC000"/>
              </a:buClr>
              <a:buNone/>
              <a:defRPr/>
            </a:pPr>
            <a:r>
              <a:rPr lang="zh-CN" altLang="en-US" sz="2800" dirty="0">
                <a:sym typeface="Symbol" panose="05050102010706020507" pitchFamily="18" charset="2"/>
              </a:rPr>
              <a:t>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功耗大</a:t>
            </a:r>
          </a:p>
        </p:txBody>
      </p:sp>
      <p:sp>
        <p:nvSpPr>
          <p:cNvPr id="125" name="Rectangle 100"/>
          <p:cNvSpPr>
            <a:spLocks noChangeArrowheads="1"/>
          </p:cNvSpPr>
          <p:nvPr/>
        </p:nvSpPr>
        <p:spPr bwMode="auto">
          <a:xfrm>
            <a:off x="3328449" y="3207560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1517" dirty="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6" name="Rectangle 100"/>
          <p:cNvSpPr>
            <a:spLocks noChangeArrowheads="1"/>
          </p:cNvSpPr>
          <p:nvPr/>
        </p:nvSpPr>
        <p:spPr bwMode="auto">
          <a:xfrm>
            <a:off x="4981504" y="3230679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27" name="标题 1">
            <a:extLst>
              <a:ext uri="{FF2B5EF4-FFF2-40B4-BE49-F238E27FC236}">
                <a16:creationId xmlns:a16="http://schemas.microsoft.com/office/drawing/2014/main" id="{46F6B407-CD0E-432C-85BF-6343314B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4.2.3</a:t>
            </a:r>
            <a:r>
              <a:rPr lang="zh-CN" altLang="en-US" dirty="0"/>
              <a:t>只读存储器</a:t>
            </a:r>
            <a:r>
              <a:rPr lang="en-US" altLang="zh-CN" dirty="0"/>
              <a:t>——</a:t>
            </a:r>
            <a:r>
              <a:rPr lang="zh-CN" altLang="en-US" dirty="0"/>
              <a:t>掩膜</a:t>
            </a:r>
            <a:r>
              <a:rPr lang="en-US" altLang="zh-CN" dirty="0"/>
              <a:t>ROM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EF59F72-C024-4718-B2EE-3B678BCBD2F9}"/>
              </a:ext>
            </a:extLst>
          </p:cNvPr>
          <p:cNvGrpSpPr/>
          <p:nvPr/>
        </p:nvGrpSpPr>
        <p:grpSpPr>
          <a:xfrm>
            <a:off x="728091" y="1365908"/>
            <a:ext cx="5505450" cy="4126184"/>
            <a:chOff x="3524250" y="1381125"/>
            <a:chExt cx="5505450" cy="412618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F4ACB13-AE11-48B9-A4A2-01D966CF5336}"/>
                </a:ext>
              </a:extLst>
            </p:cNvPr>
            <p:cNvSpPr/>
            <p:nvPr/>
          </p:nvSpPr>
          <p:spPr>
            <a:xfrm>
              <a:off x="3524250" y="1381125"/>
              <a:ext cx="5505450" cy="4126184"/>
            </a:xfrm>
            <a:prstGeom prst="roundRect">
              <a:avLst>
                <a:gd name="adj" fmla="val 258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9285" name="Text Box 5"/>
            <p:cNvSpPr txBox="1">
              <a:spLocks noChangeArrowheads="1"/>
            </p:cNvSpPr>
            <p:nvPr/>
          </p:nvSpPr>
          <p:spPr bwMode="auto">
            <a:xfrm>
              <a:off x="7257997" y="1455464"/>
              <a:ext cx="669592" cy="4953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2400" dirty="0">
                  <a:latin typeface="+mn-ea"/>
                </a:rPr>
                <a:t>V</a:t>
              </a:r>
              <a:r>
                <a:rPr lang="en-US" altLang="zh-CN" sz="2400" baseline="-25000" dirty="0">
                  <a:latin typeface="+mn-ea"/>
                </a:rPr>
                <a:t>CC</a:t>
              </a:r>
              <a:endPara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42340" name="Freeform 6"/>
            <p:cNvSpPr>
              <a:spLocks/>
            </p:cNvSpPr>
            <p:nvPr/>
          </p:nvSpPr>
          <p:spPr bwMode="auto">
            <a:xfrm>
              <a:off x="6839011" y="1627758"/>
              <a:ext cx="328922" cy="883001"/>
            </a:xfrm>
            <a:custGeom>
              <a:avLst/>
              <a:gdLst>
                <a:gd name="T0" fmla="*/ 0 w 210"/>
                <a:gd name="T1" fmla="*/ 2147483647 h 743"/>
                <a:gd name="T2" fmla="*/ 2147483647 w 210"/>
                <a:gd name="T3" fmla="*/ 2147483647 h 743"/>
                <a:gd name="T4" fmla="*/ 2147483647 w 210"/>
                <a:gd name="T5" fmla="*/ 0 h 743"/>
                <a:gd name="T6" fmla="*/ 0 60000 65536"/>
                <a:gd name="T7" fmla="*/ 0 60000 65536"/>
                <a:gd name="T8" fmla="*/ 0 60000 65536"/>
                <a:gd name="T9" fmla="*/ 0 w 210"/>
                <a:gd name="T10" fmla="*/ 0 h 743"/>
                <a:gd name="T11" fmla="*/ 210 w 210"/>
                <a:gd name="T12" fmla="*/ 743 h 7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743">
                  <a:moveTo>
                    <a:pt x="0" y="743"/>
                  </a:moveTo>
                  <a:lnTo>
                    <a:pt x="210" y="743"/>
                  </a:lnTo>
                  <a:lnTo>
                    <a:pt x="21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341" name="Freeform 7"/>
            <p:cNvSpPr>
              <a:spLocks/>
            </p:cNvSpPr>
            <p:nvPr/>
          </p:nvSpPr>
          <p:spPr bwMode="auto">
            <a:xfrm flipV="1">
              <a:off x="6839012" y="2788777"/>
              <a:ext cx="344570" cy="2545218"/>
            </a:xfrm>
            <a:custGeom>
              <a:avLst/>
              <a:gdLst>
                <a:gd name="T0" fmla="*/ 0 w 210"/>
                <a:gd name="T1" fmla="*/ 2147483647 h 743"/>
                <a:gd name="T2" fmla="*/ 2147483647 w 210"/>
                <a:gd name="T3" fmla="*/ 2147483647 h 743"/>
                <a:gd name="T4" fmla="*/ 2147483647 w 210"/>
                <a:gd name="T5" fmla="*/ 0 h 743"/>
                <a:gd name="T6" fmla="*/ 0 60000 65536"/>
                <a:gd name="T7" fmla="*/ 0 60000 65536"/>
                <a:gd name="T8" fmla="*/ 0 60000 65536"/>
                <a:gd name="T9" fmla="*/ 0 w 210"/>
                <a:gd name="T10" fmla="*/ 0 h 743"/>
                <a:gd name="T11" fmla="*/ 210 w 210"/>
                <a:gd name="T12" fmla="*/ 743 h 7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743">
                  <a:moveTo>
                    <a:pt x="0" y="743"/>
                  </a:moveTo>
                  <a:lnTo>
                    <a:pt x="210" y="743"/>
                  </a:lnTo>
                  <a:lnTo>
                    <a:pt x="21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342" name="Freeform 8"/>
            <p:cNvSpPr>
              <a:spLocks/>
            </p:cNvSpPr>
            <p:nvPr/>
          </p:nvSpPr>
          <p:spPr bwMode="auto">
            <a:xfrm>
              <a:off x="6085233" y="2048700"/>
              <a:ext cx="1084661" cy="626519"/>
            </a:xfrm>
            <a:custGeom>
              <a:avLst/>
              <a:gdLst>
                <a:gd name="T0" fmla="*/ 2147483647 w 594"/>
                <a:gd name="T1" fmla="*/ 2147483647 h 360"/>
                <a:gd name="T2" fmla="*/ 0 w 594"/>
                <a:gd name="T3" fmla="*/ 2147483647 h 360"/>
                <a:gd name="T4" fmla="*/ 0 w 594"/>
                <a:gd name="T5" fmla="*/ 0 h 360"/>
                <a:gd name="T6" fmla="*/ 2147483647 w 594"/>
                <a:gd name="T7" fmla="*/ 0 h 3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4"/>
                <a:gd name="T13" fmla="*/ 0 h 360"/>
                <a:gd name="T14" fmla="*/ 594 w 594"/>
                <a:gd name="T15" fmla="*/ 360 h 3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4" h="360">
                  <a:moveTo>
                    <a:pt x="318" y="360"/>
                  </a:moveTo>
                  <a:lnTo>
                    <a:pt x="0" y="360"/>
                  </a:lnTo>
                  <a:lnTo>
                    <a:pt x="0" y="0"/>
                  </a:lnTo>
                  <a:lnTo>
                    <a:pt x="594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343" name="Line 9"/>
            <p:cNvSpPr>
              <a:spLocks noChangeShapeType="1"/>
            </p:cNvSpPr>
            <p:nvPr/>
          </p:nvSpPr>
          <p:spPr bwMode="auto">
            <a:xfrm>
              <a:off x="4381884" y="3256706"/>
              <a:ext cx="39960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344" name="Freeform 10"/>
            <p:cNvSpPr>
              <a:spLocks/>
            </p:cNvSpPr>
            <p:nvPr/>
          </p:nvSpPr>
          <p:spPr bwMode="auto">
            <a:xfrm>
              <a:off x="5548776" y="3998741"/>
              <a:ext cx="638266" cy="377869"/>
            </a:xfrm>
            <a:custGeom>
              <a:avLst/>
              <a:gdLst>
                <a:gd name="T0" fmla="*/ 0 w 353"/>
                <a:gd name="T1" fmla="*/ 0 h 165"/>
                <a:gd name="T2" fmla="*/ 0 w 353"/>
                <a:gd name="T3" fmla="*/ 2147483647 h 165"/>
                <a:gd name="T4" fmla="*/ 2147483647 w 353"/>
                <a:gd name="T5" fmla="*/ 2147483647 h 165"/>
                <a:gd name="T6" fmla="*/ 0 60000 65536"/>
                <a:gd name="T7" fmla="*/ 0 60000 65536"/>
                <a:gd name="T8" fmla="*/ 0 60000 65536"/>
                <a:gd name="T9" fmla="*/ 0 w 353"/>
                <a:gd name="T10" fmla="*/ 0 h 165"/>
                <a:gd name="T11" fmla="*/ 353 w 353"/>
                <a:gd name="T12" fmla="*/ 165 h 16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3" h="165">
                  <a:moveTo>
                    <a:pt x="0" y="0"/>
                  </a:moveTo>
                  <a:lnTo>
                    <a:pt x="0" y="165"/>
                  </a:lnTo>
                  <a:lnTo>
                    <a:pt x="353" y="165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345" name="Freeform 11"/>
            <p:cNvSpPr>
              <a:spLocks/>
            </p:cNvSpPr>
            <p:nvPr/>
          </p:nvSpPr>
          <p:spPr bwMode="auto">
            <a:xfrm>
              <a:off x="4779331" y="3998741"/>
              <a:ext cx="522752" cy="1108155"/>
            </a:xfrm>
            <a:custGeom>
              <a:avLst/>
              <a:gdLst>
                <a:gd name="T0" fmla="*/ 2147483647 w 390"/>
                <a:gd name="T1" fmla="*/ 0 h 510"/>
                <a:gd name="T2" fmla="*/ 2147483647 w 390"/>
                <a:gd name="T3" fmla="*/ 2147483647 h 510"/>
                <a:gd name="T4" fmla="*/ 0 w 390"/>
                <a:gd name="T5" fmla="*/ 2147483647 h 510"/>
                <a:gd name="T6" fmla="*/ 0 w 390"/>
                <a:gd name="T7" fmla="*/ 2147483647 h 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0"/>
                <a:gd name="T13" fmla="*/ 0 h 510"/>
                <a:gd name="T14" fmla="*/ 390 w 390"/>
                <a:gd name="T15" fmla="*/ 510 h 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0" h="510">
                  <a:moveTo>
                    <a:pt x="390" y="0"/>
                  </a:moveTo>
                  <a:lnTo>
                    <a:pt x="390" y="173"/>
                  </a:lnTo>
                  <a:lnTo>
                    <a:pt x="0" y="173"/>
                  </a:lnTo>
                  <a:lnTo>
                    <a:pt x="0" y="51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346" name="Line 12"/>
            <p:cNvSpPr>
              <a:spLocks noChangeShapeType="1"/>
            </p:cNvSpPr>
            <p:nvPr/>
          </p:nvSpPr>
          <p:spPr bwMode="auto">
            <a:xfrm>
              <a:off x="6658888" y="4376609"/>
              <a:ext cx="5129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347" name="Line 13"/>
            <p:cNvSpPr>
              <a:spLocks noChangeShapeType="1"/>
            </p:cNvSpPr>
            <p:nvPr/>
          </p:nvSpPr>
          <p:spPr bwMode="auto">
            <a:xfrm flipH="1" flipV="1">
              <a:off x="6200746" y="4182780"/>
              <a:ext cx="458142" cy="19382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348" name="Line 14"/>
            <p:cNvSpPr>
              <a:spLocks noChangeShapeType="1"/>
            </p:cNvSpPr>
            <p:nvPr/>
          </p:nvSpPr>
          <p:spPr bwMode="auto">
            <a:xfrm>
              <a:off x="4591376" y="5112769"/>
              <a:ext cx="356333" cy="0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349" name="Line 15"/>
            <p:cNvSpPr>
              <a:spLocks noChangeShapeType="1"/>
            </p:cNvSpPr>
            <p:nvPr/>
          </p:nvSpPr>
          <p:spPr bwMode="auto">
            <a:xfrm flipV="1">
              <a:off x="5433259" y="3247552"/>
              <a:ext cx="0" cy="57693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49296" name="Text Box 16"/>
            <p:cNvSpPr txBox="1">
              <a:spLocks noChangeArrowheads="1"/>
            </p:cNvSpPr>
            <p:nvPr/>
          </p:nvSpPr>
          <p:spPr bwMode="auto">
            <a:xfrm>
              <a:off x="3814100" y="2737872"/>
              <a:ext cx="428773" cy="50317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2400">
                  <a:latin typeface="+mn-ea"/>
                </a:rPr>
                <a:t>X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49297" name="Text Box 17"/>
            <p:cNvSpPr txBox="1">
              <a:spLocks noChangeArrowheads="1"/>
            </p:cNvSpPr>
            <p:nvPr/>
          </p:nvSpPr>
          <p:spPr bwMode="auto">
            <a:xfrm>
              <a:off x="6404365" y="3710934"/>
              <a:ext cx="428775" cy="497299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2400">
                  <a:latin typeface="+mn-ea"/>
                </a:rPr>
                <a:t>S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49298" name="Text Box 18"/>
            <p:cNvSpPr txBox="1">
              <a:spLocks noChangeArrowheads="1"/>
            </p:cNvSpPr>
            <p:nvPr/>
          </p:nvSpPr>
          <p:spPr bwMode="auto">
            <a:xfrm>
              <a:off x="7244293" y="5011968"/>
              <a:ext cx="428775" cy="49534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2400" dirty="0">
                  <a:latin typeface="+mn-ea"/>
                </a:rPr>
                <a:t>D</a:t>
              </a:r>
              <a:endPara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49299" name="Text Box 19"/>
            <p:cNvSpPr txBox="1">
              <a:spLocks noChangeArrowheads="1"/>
            </p:cNvSpPr>
            <p:nvPr/>
          </p:nvSpPr>
          <p:spPr bwMode="auto">
            <a:xfrm>
              <a:off x="4712764" y="3428999"/>
              <a:ext cx="426816" cy="4953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sz="2400">
                  <a:latin typeface="+mn-ea"/>
                </a:rPr>
                <a:t>T</a:t>
              </a:r>
              <a:r>
                <a:rPr lang="en-US" altLang="zh-CN" sz="2400" baseline="-25000">
                  <a:latin typeface="+mn-ea"/>
                </a:rPr>
                <a:t>1</a:t>
              </a:r>
              <a:endPara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grpSp>
          <p:nvGrpSpPr>
            <p:cNvPr id="142354" name="Group 20"/>
            <p:cNvGrpSpPr>
              <a:grpSpLocks/>
            </p:cNvGrpSpPr>
            <p:nvPr/>
          </p:nvGrpSpPr>
          <p:grpSpPr bwMode="auto">
            <a:xfrm>
              <a:off x="5200275" y="3824489"/>
              <a:ext cx="465974" cy="174251"/>
              <a:chOff x="1920" y="2496"/>
              <a:chExt cx="288" cy="96"/>
            </a:xfrm>
          </p:grpSpPr>
          <p:sp>
            <p:nvSpPr>
              <p:cNvPr id="142359" name="Line 21"/>
              <p:cNvSpPr>
                <a:spLocks noChangeShapeType="1"/>
              </p:cNvSpPr>
              <p:nvPr/>
            </p:nvSpPr>
            <p:spPr bwMode="auto">
              <a:xfrm>
                <a:off x="1920" y="2592"/>
                <a:ext cx="2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2360" name="Line 22"/>
              <p:cNvSpPr>
                <a:spLocks noChangeShapeType="1"/>
              </p:cNvSpPr>
              <p:nvPr/>
            </p:nvSpPr>
            <p:spPr bwMode="auto">
              <a:xfrm>
                <a:off x="1968" y="2496"/>
                <a:ext cx="19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42355" name="Group 23"/>
            <p:cNvGrpSpPr>
              <a:grpSpLocks/>
            </p:cNvGrpSpPr>
            <p:nvPr/>
          </p:nvGrpSpPr>
          <p:grpSpPr bwMode="auto">
            <a:xfrm>
              <a:off x="6672593" y="2420697"/>
              <a:ext cx="154671" cy="526667"/>
              <a:chOff x="2832" y="1728"/>
              <a:chExt cx="96" cy="288"/>
            </a:xfrm>
          </p:grpSpPr>
          <p:sp>
            <p:nvSpPr>
              <p:cNvPr id="142357" name="Line 24"/>
              <p:cNvSpPr>
                <a:spLocks noChangeShapeType="1"/>
              </p:cNvSpPr>
              <p:nvPr/>
            </p:nvSpPr>
            <p:spPr bwMode="auto">
              <a:xfrm>
                <a:off x="2832" y="1776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2358" name="Line 25"/>
              <p:cNvSpPr>
                <a:spLocks noChangeShapeType="1"/>
              </p:cNvSpPr>
              <p:nvPr/>
            </p:nvSpPr>
            <p:spPr bwMode="auto">
              <a:xfrm>
                <a:off x="2928" y="1728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F3520ED5-58E2-4114-9CF1-0A89368024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8432" y="5183439"/>
              <a:ext cx="241798" cy="0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7" name="Line 14">
              <a:extLst>
                <a:ext uri="{FF2B5EF4-FFF2-40B4-BE49-F238E27FC236}">
                  <a16:creationId xmlns:a16="http://schemas.microsoft.com/office/drawing/2014/main" id="{E17C8F45-E664-4827-B996-7CBDE796AB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6124" y="5259639"/>
              <a:ext cx="114007" cy="0"/>
            </a:xfrm>
            <a:prstGeom prst="line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8" name="Rectangle 166">
            <a:extLst>
              <a:ext uri="{FF2B5EF4-FFF2-40B4-BE49-F238E27FC236}">
                <a16:creationId xmlns:a16="http://schemas.microsoft.com/office/drawing/2014/main" id="{F75995F0-3D9C-454A-9393-C44934568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850" y="1040238"/>
            <a:ext cx="4041408" cy="4592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地址线；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p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连通情况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p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连通：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p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断开：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0"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出厂时根据存储数据需要，控制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断开或连接，不能修改。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270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/>
          <a:lstStyle/>
          <a:p>
            <a:pPr eaLnBrk="1" hangingPunct="1"/>
            <a:r>
              <a:rPr lang="zh-CN" altLang="en-US"/>
              <a:t>只读存储器阵列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5BFB900-7575-49C2-B588-ACF87DBA671C}"/>
              </a:ext>
            </a:extLst>
          </p:cNvPr>
          <p:cNvGrpSpPr/>
          <p:nvPr/>
        </p:nvGrpSpPr>
        <p:grpSpPr>
          <a:xfrm>
            <a:off x="558800" y="1412875"/>
            <a:ext cx="7404100" cy="4800600"/>
            <a:chOff x="558800" y="1412875"/>
            <a:chExt cx="7404100" cy="4800600"/>
          </a:xfrm>
        </p:grpSpPr>
        <p:sp>
          <p:nvSpPr>
            <p:cNvPr id="143462" name="Freeform 104"/>
            <p:cNvSpPr>
              <a:spLocks/>
            </p:cNvSpPr>
            <p:nvPr/>
          </p:nvSpPr>
          <p:spPr bwMode="auto">
            <a:xfrm flipV="1">
              <a:off x="5864225" y="1841501"/>
              <a:ext cx="211138" cy="2695575"/>
            </a:xfrm>
            <a:custGeom>
              <a:avLst/>
              <a:gdLst>
                <a:gd name="T0" fmla="*/ 0 w 210"/>
                <a:gd name="T1" fmla="*/ 2147483647 h 234"/>
                <a:gd name="T2" fmla="*/ 2147483647 w 210"/>
                <a:gd name="T3" fmla="*/ 2147483647 h 234"/>
                <a:gd name="T4" fmla="*/ 2147483647 w 210"/>
                <a:gd name="T5" fmla="*/ 0 h 234"/>
                <a:gd name="T6" fmla="*/ 0 60000 65536"/>
                <a:gd name="T7" fmla="*/ 0 60000 65536"/>
                <a:gd name="T8" fmla="*/ 0 60000 65536"/>
                <a:gd name="T9" fmla="*/ 0 w 210"/>
                <a:gd name="T10" fmla="*/ 0 h 234"/>
                <a:gd name="T11" fmla="*/ 210 w 210"/>
                <a:gd name="T12" fmla="*/ 234 h 2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234">
                  <a:moveTo>
                    <a:pt x="0" y="234"/>
                  </a:moveTo>
                  <a:lnTo>
                    <a:pt x="210" y="234"/>
                  </a:lnTo>
                  <a:lnTo>
                    <a:pt x="21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grpSp>
          <p:nvGrpSpPr>
            <p:cNvPr id="143536" name="Group 270"/>
            <p:cNvGrpSpPr>
              <a:grpSpLocks/>
            </p:cNvGrpSpPr>
            <p:nvPr/>
          </p:nvGrpSpPr>
          <p:grpSpPr bwMode="auto">
            <a:xfrm>
              <a:off x="5954559" y="4411663"/>
              <a:ext cx="59424" cy="1268412"/>
              <a:chOff x="11712" y="10671"/>
              <a:chExt cx="56" cy="1323"/>
            </a:xfrm>
          </p:grpSpPr>
          <p:sp>
            <p:nvSpPr>
              <p:cNvPr id="143564" name="Line 272"/>
              <p:cNvSpPr>
                <a:spLocks noChangeShapeType="1"/>
              </p:cNvSpPr>
              <p:nvPr/>
            </p:nvSpPr>
            <p:spPr bwMode="auto">
              <a:xfrm>
                <a:off x="11712" y="10671"/>
                <a:ext cx="0" cy="1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  <p:sp>
            <p:nvSpPr>
              <p:cNvPr id="143567" name="Line 275"/>
              <p:cNvSpPr>
                <a:spLocks noChangeShapeType="1"/>
              </p:cNvSpPr>
              <p:nvPr/>
            </p:nvSpPr>
            <p:spPr bwMode="auto">
              <a:xfrm>
                <a:off x="11768" y="11020"/>
                <a:ext cx="0" cy="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</p:grpSp>
        <p:sp>
          <p:nvSpPr>
            <p:cNvPr id="143362" name="Line 4"/>
            <p:cNvSpPr>
              <a:spLocks noChangeShapeType="1"/>
            </p:cNvSpPr>
            <p:nvPr/>
          </p:nvSpPr>
          <p:spPr bwMode="auto">
            <a:xfrm>
              <a:off x="2932113" y="5675313"/>
              <a:ext cx="40052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48261" name="Text Box 5"/>
            <p:cNvSpPr txBox="1">
              <a:spLocks noChangeArrowheads="1"/>
            </p:cNvSpPr>
            <p:nvPr/>
          </p:nvSpPr>
          <p:spPr bwMode="auto">
            <a:xfrm>
              <a:off x="1109664" y="1438275"/>
              <a:ext cx="439737" cy="1905000"/>
            </a:xfrm>
            <a:prstGeom prst="rect">
              <a:avLst/>
            </a:prstGeom>
            <a:solidFill>
              <a:srgbClr val="00FF99"/>
            </a:solidFill>
            <a:ln w="1651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lIns="0" tIns="0" rIns="0" bIns="0" anchor="ctr" anchorCtr="1"/>
            <a:lstStyle/>
            <a:p>
              <a:pPr algn="r">
                <a:spcBef>
                  <a:spcPts val="200"/>
                </a:spcBef>
                <a:defRPr/>
              </a:pPr>
              <a:r>
                <a:rPr lang="zh-CN" altLang="en-US" dirty="0">
                  <a:latin typeface="+mn-ea"/>
                </a:rPr>
                <a:t>行地址译码器</a:t>
              </a:r>
              <a:endPara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143364" name="Line 6"/>
            <p:cNvSpPr>
              <a:spLocks noChangeShapeType="1"/>
            </p:cNvSpPr>
            <p:nvPr/>
          </p:nvSpPr>
          <p:spPr bwMode="auto">
            <a:xfrm flipH="1">
              <a:off x="806450" y="2139950"/>
              <a:ext cx="3000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65" name="Line 7"/>
            <p:cNvSpPr>
              <a:spLocks noChangeShapeType="1"/>
            </p:cNvSpPr>
            <p:nvPr/>
          </p:nvSpPr>
          <p:spPr bwMode="auto">
            <a:xfrm flipH="1">
              <a:off x="806450" y="2801938"/>
              <a:ext cx="3000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66" name="Line 8"/>
            <p:cNvSpPr>
              <a:spLocks noChangeShapeType="1"/>
            </p:cNvSpPr>
            <p:nvPr/>
          </p:nvSpPr>
          <p:spPr bwMode="auto">
            <a:xfrm flipH="1">
              <a:off x="806450" y="4486275"/>
              <a:ext cx="3000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67" name="Line 9"/>
            <p:cNvSpPr>
              <a:spLocks noChangeShapeType="1"/>
            </p:cNvSpPr>
            <p:nvPr/>
          </p:nvSpPr>
          <p:spPr bwMode="auto">
            <a:xfrm flipH="1">
              <a:off x="806450" y="5148263"/>
              <a:ext cx="3000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68" name="Freeform 10"/>
            <p:cNvSpPr>
              <a:spLocks/>
            </p:cNvSpPr>
            <p:nvPr/>
          </p:nvSpPr>
          <p:spPr bwMode="auto">
            <a:xfrm>
              <a:off x="2782889" y="1490664"/>
              <a:ext cx="223837" cy="223837"/>
            </a:xfrm>
            <a:custGeom>
              <a:avLst/>
              <a:gdLst>
                <a:gd name="T0" fmla="*/ 0 w 210"/>
                <a:gd name="T1" fmla="*/ 2147483647 h 234"/>
                <a:gd name="T2" fmla="*/ 2147483647 w 210"/>
                <a:gd name="T3" fmla="*/ 2147483647 h 234"/>
                <a:gd name="T4" fmla="*/ 2147483647 w 210"/>
                <a:gd name="T5" fmla="*/ 0 h 234"/>
                <a:gd name="T6" fmla="*/ 0 60000 65536"/>
                <a:gd name="T7" fmla="*/ 0 60000 65536"/>
                <a:gd name="T8" fmla="*/ 0 60000 65536"/>
                <a:gd name="T9" fmla="*/ 0 w 210"/>
                <a:gd name="T10" fmla="*/ 0 h 234"/>
                <a:gd name="T11" fmla="*/ 210 w 210"/>
                <a:gd name="T12" fmla="*/ 234 h 2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234">
                  <a:moveTo>
                    <a:pt x="0" y="234"/>
                  </a:moveTo>
                  <a:lnTo>
                    <a:pt x="210" y="234"/>
                  </a:lnTo>
                  <a:lnTo>
                    <a:pt x="21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69" name="Freeform 11"/>
            <p:cNvSpPr>
              <a:spLocks/>
            </p:cNvSpPr>
            <p:nvPr/>
          </p:nvSpPr>
          <p:spPr bwMode="auto">
            <a:xfrm flipV="1">
              <a:off x="2782889" y="1841501"/>
              <a:ext cx="223837" cy="2689225"/>
            </a:xfrm>
            <a:custGeom>
              <a:avLst/>
              <a:gdLst>
                <a:gd name="T0" fmla="*/ 0 w 210"/>
                <a:gd name="T1" fmla="*/ 2147483647 h 234"/>
                <a:gd name="T2" fmla="*/ 2147483647 w 210"/>
                <a:gd name="T3" fmla="*/ 2147483647 h 234"/>
                <a:gd name="T4" fmla="*/ 2147483647 w 210"/>
                <a:gd name="T5" fmla="*/ 0 h 234"/>
                <a:gd name="T6" fmla="*/ 0 60000 65536"/>
                <a:gd name="T7" fmla="*/ 0 60000 65536"/>
                <a:gd name="T8" fmla="*/ 0 60000 65536"/>
                <a:gd name="T9" fmla="*/ 0 w 210"/>
                <a:gd name="T10" fmla="*/ 0 h 234"/>
                <a:gd name="T11" fmla="*/ 210 w 210"/>
                <a:gd name="T12" fmla="*/ 234 h 2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234">
                  <a:moveTo>
                    <a:pt x="0" y="234"/>
                  </a:moveTo>
                  <a:lnTo>
                    <a:pt x="210" y="234"/>
                  </a:lnTo>
                  <a:lnTo>
                    <a:pt x="21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70" name="Freeform 12"/>
            <p:cNvSpPr>
              <a:spLocks/>
            </p:cNvSpPr>
            <p:nvPr/>
          </p:nvSpPr>
          <p:spPr bwMode="auto">
            <a:xfrm>
              <a:off x="2509838" y="1476375"/>
              <a:ext cx="184150" cy="304800"/>
            </a:xfrm>
            <a:custGeom>
              <a:avLst/>
              <a:gdLst>
                <a:gd name="T0" fmla="*/ 2147483647 w 165"/>
                <a:gd name="T1" fmla="*/ 2147483647 h 318"/>
                <a:gd name="T2" fmla="*/ 0 w 165"/>
                <a:gd name="T3" fmla="*/ 2147483647 h 318"/>
                <a:gd name="T4" fmla="*/ 0 w 165"/>
                <a:gd name="T5" fmla="*/ 0 h 318"/>
                <a:gd name="T6" fmla="*/ 0 60000 65536"/>
                <a:gd name="T7" fmla="*/ 0 60000 65536"/>
                <a:gd name="T8" fmla="*/ 0 60000 65536"/>
                <a:gd name="T9" fmla="*/ 0 w 165"/>
                <a:gd name="T10" fmla="*/ 0 h 318"/>
                <a:gd name="T11" fmla="*/ 165 w 165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5" h="318">
                  <a:moveTo>
                    <a:pt x="165" y="318"/>
                  </a:moveTo>
                  <a:lnTo>
                    <a:pt x="0" y="318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71" name="Oval 13"/>
            <p:cNvSpPr>
              <a:spLocks noChangeArrowheads="1"/>
            </p:cNvSpPr>
            <p:nvPr/>
          </p:nvSpPr>
          <p:spPr bwMode="auto">
            <a:xfrm>
              <a:off x="2452689" y="2636839"/>
              <a:ext cx="65087" cy="587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372" name="Line 14"/>
            <p:cNvSpPr>
              <a:spLocks noChangeShapeType="1"/>
            </p:cNvSpPr>
            <p:nvPr/>
          </p:nvSpPr>
          <p:spPr bwMode="auto">
            <a:xfrm flipV="1">
              <a:off x="2484438" y="26860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73" name="Freeform 15"/>
            <p:cNvSpPr>
              <a:spLocks/>
            </p:cNvSpPr>
            <p:nvPr/>
          </p:nvSpPr>
          <p:spPr bwMode="auto">
            <a:xfrm>
              <a:off x="2190750" y="2863851"/>
              <a:ext cx="217488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74" name="Freeform 16"/>
            <p:cNvSpPr>
              <a:spLocks/>
            </p:cNvSpPr>
            <p:nvPr/>
          </p:nvSpPr>
          <p:spPr bwMode="auto">
            <a:xfrm>
              <a:off x="2560639" y="2863850"/>
              <a:ext cx="193675" cy="103188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75" name="Line 17"/>
            <p:cNvSpPr>
              <a:spLocks noChangeShapeType="1"/>
            </p:cNvSpPr>
            <p:nvPr/>
          </p:nvSpPr>
          <p:spPr bwMode="auto">
            <a:xfrm>
              <a:off x="2082801" y="3125788"/>
              <a:ext cx="207963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76" name="Oval 18"/>
            <p:cNvSpPr>
              <a:spLocks noChangeArrowheads="1"/>
            </p:cNvSpPr>
            <p:nvPr/>
          </p:nvSpPr>
          <p:spPr bwMode="auto">
            <a:xfrm>
              <a:off x="2971800" y="2935289"/>
              <a:ext cx="65088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377" name="Freeform 19"/>
            <p:cNvSpPr>
              <a:spLocks/>
            </p:cNvSpPr>
            <p:nvPr/>
          </p:nvSpPr>
          <p:spPr bwMode="auto">
            <a:xfrm>
              <a:off x="2722564" y="2874964"/>
              <a:ext cx="280987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78" name="Oval 20"/>
            <p:cNvSpPr>
              <a:spLocks noChangeArrowheads="1"/>
            </p:cNvSpPr>
            <p:nvPr/>
          </p:nvSpPr>
          <p:spPr bwMode="auto">
            <a:xfrm>
              <a:off x="2452689" y="2014539"/>
              <a:ext cx="65087" cy="587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379" name="Line 21"/>
            <p:cNvSpPr>
              <a:spLocks noChangeShapeType="1"/>
            </p:cNvSpPr>
            <p:nvPr/>
          </p:nvSpPr>
          <p:spPr bwMode="auto">
            <a:xfrm flipV="1">
              <a:off x="2484438" y="20637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80" name="Freeform 22"/>
            <p:cNvSpPr>
              <a:spLocks/>
            </p:cNvSpPr>
            <p:nvPr/>
          </p:nvSpPr>
          <p:spPr bwMode="auto">
            <a:xfrm>
              <a:off x="2190750" y="2241551"/>
              <a:ext cx="217488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81" name="Freeform 23"/>
            <p:cNvSpPr>
              <a:spLocks/>
            </p:cNvSpPr>
            <p:nvPr/>
          </p:nvSpPr>
          <p:spPr bwMode="auto">
            <a:xfrm>
              <a:off x="2560639" y="2241550"/>
              <a:ext cx="193675" cy="103188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82" name="Line 24"/>
            <p:cNvSpPr>
              <a:spLocks noChangeShapeType="1"/>
            </p:cNvSpPr>
            <p:nvPr/>
          </p:nvSpPr>
          <p:spPr bwMode="auto">
            <a:xfrm>
              <a:off x="2082801" y="2503488"/>
              <a:ext cx="207963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83" name="Oval 25"/>
            <p:cNvSpPr>
              <a:spLocks noChangeArrowheads="1"/>
            </p:cNvSpPr>
            <p:nvPr/>
          </p:nvSpPr>
          <p:spPr bwMode="auto">
            <a:xfrm>
              <a:off x="2971800" y="2312989"/>
              <a:ext cx="65088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384" name="Freeform 26"/>
            <p:cNvSpPr>
              <a:spLocks/>
            </p:cNvSpPr>
            <p:nvPr/>
          </p:nvSpPr>
          <p:spPr bwMode="auto">
            <a:xfrm>
              <a:off x="2722564" y="2252664"/>
              <a:ext cx="280987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85" name="Oval 27"/>
            <p:cNvSpPr>
              <a:spLocks noChangeArrowheads="1"/>
            </p:cNvSpPr>
            <p:nvPr/>
          </p:nvSpPr>
          <p:spPr bwMode="auto">
            <a:xfrm>
              <a:off x="2452689" y="3259139"/>
              <a:ext cx="65087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386" name="Line 28"/>
            <p:cNvSpPr>
              <a:spLocks noChangeShapeType="1"/>
            </p:cNvSpPr>
            <p:nvPr/>
          </p:nvSpPr>
          <p:spPr bwMode="auto">
            <a:xfrm flipV="1">
              <a:off x="2484438" y="33083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87" name="Freeform 29"/>
            <p:cNvSpPr>
              <a:spLocks/>
            </p:cNvSpPr>
            <p:nvPr/>
          </p:nvSpPr>
          <p:spPr bwMode="auto">
            <a:xfrm>
              <a:off x="2190750" y="3486151"/>
              <a:ext cx="217488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88" name="Freeform 30"/>
            <p:cNvSpPr>
              <a:spLocks/>
            </p:cNvSpPr>
            <p:nvPr/>
          </p:nvSpPr>
          <p:spPr bwMode="auto">
            <a:xfrm>
              <a:off x="2560639" y="3486151"/>
              <a:ext cx="193675" cy="104775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89" name="Line 31"/>
            <p:cNvSpPr>
              <a:spLocks noChangeShapeType="1"/>
            </p:cNvSpPr>
            <p:nvPr/>
          </p:nvSpPr>
          <p:spPr bwMode="auto">
            <a:xfrm>
              <a:off x="2082801" y="3748088"/>
              <a:ext cx="207963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90" name="Oval 32"/>
            <p:cNvSpPr>
              <a:spLocks noChangeArrowheads="1"/>
            </p:cNvSpPr>
            <p:nvPr/>
          </p:nvSpPr>
          <p:spPr bwMode="auto">
            <a:xfrm>
              <a:off x="2971800" y="3559175"/>
              <a:ext cx="65088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391" name="Freeform 33"/>
            <p:cNvSpPr>
              <a:spLocks/>
            </p:cNvSpPr>
            <p:nvPr/>
          </p:nvSpPr>
          <p:spPr bwMode="auto">
            <a:xfrm>
              <a:off x="2722564" y="3498851"/>
              <a:ext cx="280987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92" name="Oval 34"/>
            <p:cNvSpPr>
              <a:spLocks noChangeArrowheads="1"/>
            </p:cNvSpPr>
            <p:nvPr/>
          </p:nvSpPr>
          <p:spPr bwMode="auto">
            <a:xfrm>
              <a:off x="2452689" y="3881439"/>
              <a:ext cx="65087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393" name="Line 35"/>
            <p:cNvSpPr>
              <a:spLocks noChangeShapeType="1"/>
            </p:cNvSpPr>
            <p:nvPr/>
          </p:nvSpPr>
          <p:spPr bwMode="auto">
            <a:xfrm flipV="1">
              <a:off x="2484438" y="39306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94" name="Freeform 36"/>
            <p:cNvSpPr>
              <a:spLocks/>
            </p:cNvSpPr>
            <p:nvPr/>
          </p:nvSpPr>
          <p:spPr bwMode="auto">
            <a:xfrm>
              <a:off x="2190750" y="4108450"/>
              <a:ext cx="217488" cy="260350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95" name="Freeform 37"/>
            <p:cNvSpPr>
              <a:spLocks/>
            </p:cNvSpPr>
            <p:nvPr/>
          </p:nvSpPr>
          <p:spPr bwMode="auto">
            <a:xfrm>
              <a:off x="2560639" y="4108451"/>
              <a:ext cx="193675" cy="104775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96" name="Line 38"/>
            <p:cNvSpPr>
              <a:spLocks noChangeShapeType="1"/>
            </p:cNvSpPr>
            <p:nvPr/>
          </p:nvSpPr>
          <p:spPr bwMode="auto">
            <a:xfrm>
              <a:off x="2082801" y="4370388"/>
              <a:ext cx="207963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97" name="Oval 39"/>
            <p:cNvSpPr>
              <a:spLocks noChangeArrowheads="1"/>
            </p:cNvSpPr>
            <p:nvPr/>
          </p:nvSpPr>
          <p:spPr bwMode="auto">
            <a:xfrm>
              <a:off x="2971800" y="4181475"/>
              <a:ext cx="65088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398" name="Freeform 40"/>
            <p:cNvSpPr>
              <a:spLocks/>
            </p:cNvSpPr>
            <p:nvPr/>
          </p:nvSpPr>
          <p:spPr bwMode="auto">
            <a:xfrm>
              <a:off x="2722564" y="4121151"/>
              <a:ext cx="280987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99" name="Freeform 41"/>
            <p:cNvSpPr>
              <a:spLocks/>
            </p:cNvSpPr>
            <p:nvPr/>
          </p:nvSpPr>
          <p:spPr bwMode="auto">
            <a:xfrm>
              <a:off x="3811588" y="1490664"/>
              <a:ext cx="222250" cy="223837"/>
            </a:xfrm>
            <a:custGeom>
              <a:avLst/>
              <a:gdLst>
                <a:gd name="T0" fmla="*/ 0 w 210"/>
                <a:gd name="T1" fmla="*/ 2147483647 h 234"/>
                <a:gd name="T2" fmla="*/ 2147483647 w 210"/>
                <a:gd name="T3" fmla="*/ 2147483647 h 234"/>
                <a:gd name="T4" fmla="*/ 2147483647 w 210"/>
                <a:gd name="T5" fmla="*/ 0 h 234"/>
                <a:gd name="T6" fmla="*/ 0 60000 65536"/>
                <a:gd name="T7" fmla="*/ 0 60000 65536"/>
                <a:gd name="T8" fmla="*/ 0 60000 65536"/>
                <a:gd name="T9" fmla="*/ 0 w 210"/>
                <a:gd name="T10" fmla="*/ 0 h 234"/>
                <a:gd name="T11" fmla="*/ 210 w 210"/>
                <a:gd name="T12" fmla="*/ 234 h 2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234">
                  <a:moveTo>
                    <a:pt x="0" y="234"/>
                  </a:moveTo>
                  <a:lnTo>
                    <a:pt x="210" y="234"/>
                  </a:lnTo>
                  <a:lnTo>
                    <a:pt x="21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00" name="Freeform 42"/>
            <p:cNvSpPr>
              <a:spLocks/>
            </p:cNvSpPr>
            <p:nvPr/>
          </p:nvSpPr>
          <p:spPr bwMode="auto">
            <a:xfrm flipV="1">
              <a:off x="3811588" y="1841501"/>
              <a:ext cx="227012" cy="2695575"/>
            </a:xfrm>
            <a:custGeom>
              <a:avLst/>
              <a:gdLst>
                <a:gd name="T0" fmla="*/ 0 w 210"/>
                <a:gd name="T1" fmla="*/ 2147483647 h 234"/>
                <a:gd name="T2" fmla="*/ 2147483647 w 210"/>
                <a:gd name="T3" fmla="*/ 2147483647 h 234"/>
                <a:gd name="T4" fmla="*/ 2147483647 w 210"/>
                <a:gd name="T5" fmla="*/ 0 h 234"/>
                <a:gd name="T6" fmla="*/ 0 60000 65536"/>
                <a:gd name="T7" fmla="*/ 0 60000 65536"/>
                <a:gd name="T8" fmla="*/ 0 60000 65536"/>
                <a:gd name="T9" fmla="*/ 0 w 210"/>
                <a:gd name="T10" fmla="*/ 0 h 234"/>
                <a:gd name="T11" fmla="*/ 210 w 210"/>
                <a:gd name="T12" fmla="*/ 234 h 2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234">
                  <a:moveTo>
                    <a:pt x="0" y="234"/>
                  </a:moveTo>
                  <a:lnTo>
                    <a:pt x="210" y="234"/>
                  </a:lnTo>
                  <a:lnTo>
                    <a:pt x="21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01" name="Freeform 43"/>
            <p:cNvSpPr>
              <a:spLocks/>
            </p:cNvSpPr>
            <p:nvPr/>
          </p:nvSpPr>
          <p:spPr bwMode="auto">
            <a:xfrm>
              <a:off x="3536950" y="1476375"/>
              <a:ext cx="184150" cy="304800"/>
            </a:xfrm>
            <a:custGeom>
              <a:avLst/>
              <a:gdLst>
                <a:gd name="T0" fmla="*/ 2147483647 w 165"/>
                <a:gd name="T1" fmla="*/ 2147483647 h 318"/>
                <a:gd name="T2" fmla="*/ 0 w 165"/>
                <a:gd name="T3" fmla="*/ 2147483647 h 318"/>
                <a:gd name="T4" fmla="*/ 0 w 165"/>
                <a:gd name="T5" fmla="*/ 0 h 318"/>
                <a:gd name="T6" fmla="*/ 0 60000 65536"/>
                <a:gd name="T7" fmla="*/ 0 60000 65536"/>
                <a:gd name="T8" fmla="*/ 0 60000 65536"/>
                <a:gd name="T9" fmla="*/ 0 w 165"/>
                <a:gd name="T10" fmla="*/ 0 h 318"/>
                <a:gd name="T11" fmla="*/ 165 w 165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5" h="318">
                  <a:moveTo>
                    <a:pt x="165" y="318"/>
                  </a:moveTo>
                  <a:lnTo>
                    <a:pt x="0" y="318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02" name="Oval 44"/>
            <p:cNvSpPr>
              <a:spLocks noChangeArrowheads="1"/>
            </p:cNvSpPr>
            <p:nvPr/>
          </p:nvSpPr>
          <p:spPr bwMode="auto">
            <a:xfrm>
              <a:off x="3479801" y="2636839"/>
              <a:ext cx="66675" cy="587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403" name="Line 45"/>
            <p:cNvSpPr>
              <a:spLocks noChangeShapeType="1"/>
            </p:cNvSpPr>
            <p:nvPr/>
          </p:nvSpPr>
          <p:spPr bwMode="auto">
            <a:xfrm flipV="1">
              <a:off x="3511550" y="26860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04" name="Freeform 46"/>
            <p:cNvSpPr>
              <a:spLocks/>
            </p:cNvSpPr>
            <p:nvPr/>
          </p:nvSpPr>
          <p:spPr bwMode="auto">
            <a:xfrm>
              <a:off x="3219450" y="2863851"/>
              <a:ext cx="215900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05" name="Freeform 47"/>
            <p:cNvSpPr>
              <a:spLocks/>
            </p:cNvSpPr>
            <p:nvPr/>
          </p:nvSpPr>
          <p:spPr bwMode="auto">
            <a:xfrm>
              <a:off x="3589339" y="2863850"/>
              <a:ext cx="192087" cy="103188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06" name="Line 48"/>
            <p:cNvSpPr>
              <a:spLocks noChangeShapeType="1"/>
            </p:cNvSpPr>
            <p:nvPr/>
          </p:nvSpPr>
          <p:spPr bwMode="auto">
            <a:xfrm>
              <a:off x="3109914" y="3125788"/>
              <a:ext cx="211137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07" name="Oval 49"/>
            <p:cNvSpPr>
              <a:spLocks noChangeArrowheads="1"/>
            </p:cNvSpPr>
            <p:nvPr/>
          </p:nvSpPr>
          <p:spPr bwMode="auto">
            <a:xfrm>
              <a:off x="3998914" y="2935289"/>
              <a:ext cx="65087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408" name="Freeform 50"/>
            <p:cNvSpPr>
              <a:spLocks/>
            </p:cNvSpPr>
            <p:nvPr/>
          </p:nvSpPr>
          <p:spPr bwMode="auto">
            <a:xfrm>
              <a:off x="3749675" y="2874964"/>
              <a:ext cx="280988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09" name="Oval 51"/>
            <p:cNvSpPr>
              <a:spLocks noChangeArrowheads="1"/>
            </p:cNvSpPr>
            <p:nvPr/>
          </p:nvSpPr>
          <p:spPr bwMode="auto">
            <a:xfrm>
              <a:off x="3479801" y="2014539"/>
              <a:ext cx="66675" cy="587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410" name="Line 52"/>
            <p:cNvSpPr>
              <a:spLocks noChangeShapeType="1"/>
            </p:cNvSpPr>
            <p:nvPr/>
          </p:nvSpPr>
          <p:spPr bwMode="auto">
            <a:xfrm flipV="1">
              <a:off x="3511550" y="20637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11" name="Freeform 53"/>
            <p:cNvSpPr>
              <a:spLocks/>
            </p:cNvSpPr>
            <p:nvPr/>
          </p:nvSpPr>
          <p:spPr bwMode="auto">
            <a:xfrm>
              <a:off x="3219450" y="2241551"/>
              <a:ext cx="215900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12" name="Freeform 54"/>
            <p:cNvSpPr>
              <a:spLocks/>
            </p:cNvSpPr>
            <p:nvPr/>
          </p:nvSpPr>
          <p:spPr bwMode="auto">
            <a:xfrm>
              <a:off x="3589339" y="2241550"/>
              <a:ext cx="192087" cy="103188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13" name="Line 55"/>
            <p:cNvSpPr>
              <a:spLocks noChangeShapeType="1"/>
            </p:cNvSpPr>
            <p:nvPr/>
          </p:nvSpPr>
          <p:spPr bwMode="auto">
            <a:xfrm>
              <a:off x="3109914" y="2503488"/>
              <a:ext cx="211137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14" name="Oval 56"/>
            <p:cNvSpPr>
              <a:spLocks noChangeArrowheads="1"/>
            </p:cNvSpPr>
            <p:nvPr/>
          </p:nvSpPr>
          <p:spPr bwMode="auto">
            <a:xfrm>
              <a:off x="3998914" y="2312989"/>
              <a:ext cx="65087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415" name="Freeform 57"/>
            <p:cNvSpPr>
              <a:spLocks/>
            </p:cNvSpPr>
            <p:nvPr/>
          </p:nvSpPr>
          <p:spPr bwMode="auto">
            <a:xfrm>
              <a:off x="3749675" y="2252664"/>
              <a:ext cx="280988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16" name="Oval 58"/>
            <p:cNvSpPr>
              <a:spLocks noChangeArrowheads="1"/>
            </p:cNvSpPr>
            <p:nvPr/>
          </p:nvSpPr>
          <p:spPr bwMode="auto">
            <a:xfrm>
              <a:off x="3479801" y="3259139"/>
              <a:ext cx="66675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417" name="Line 59"/>
            <p:cNvSpPr>
              <a:spLocks noChangeShapeType="1"/>
            </p:cNvSpPr>
            <p:nvPr/>
          </p:nvSpPr>
          <p:spPr bwMode="auto">
            <a:xfrm flipV="1">
              <a:off x="3511550" y="33083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18" name="Freeform 60"/>
            <p:cNvSpPr>
              <a:spLocks/>
            </p:cNvSpPr>
            <p:nvPr/>
          </p:nvSpPr>
          <p:spPr bwMode="auto">
            <a:xfrm>
              <a:off x="3219450" y="3486151"/>
              <a:ext cx="215900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19" name="Freeform 61"/>
            <p:cNvSpPr>
              <a:spLocks/>
            </p:cNvSpPr>
            <p:nvPr/>
          </p:nvSpPr>
          <p:spPr bwMode="auto">
            <a:xfrm>
              <a:off x="3589339" y="3486151"/>
              <a:ext cx="192087" cy="104775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20" name="Line 62"/>
            <p:cNvSpPr>
              <a:spLocks noChangeShapeType="1"/>
            </p:cNvSpPr>
            <p:nvPr/>
          </p:nvSpPr>
          <p:spPr bwMode="auto">
            <a:xfrm>
              <a:off x="3109914" y="3748088"/>
              <a:ext cx="211137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21" name="Oval 63"/>
            <p:cNvSpPr>
              <a:spLocks noChangeArrowheads="1"/>
            </p:cNvSpPr>
            <p:nvPr/>
          </p:nvSpPr>
          <p:spPr bwMode="auto">
            <a:xfrm>
              <a:off x="3998914" y="3559175"/>
              <a:ext cx="65087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422" name="Freeform 64"/>
            <p:cNvSpPr>
              <a:spLocks/>
            </p:cNvSpPr>
            <p:nvPr/>
          </p:nvSpPr>
          <p:spPr bwMode="auto">
            <a:xfrm>
              <a:off x="3749675" y="3498851"/>
              <a:ext cx="280988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23" name="Oval 65"/>
            <p:cNvSpPr>
              <a:spLocks noChangeArrowheads="1"/>
            </p:cNvSpPr>
            <p:nvPr/>
          </p:nvSpPr>
          <p:spPr bwMode="auto">
            <a:xfrm>
              <a:off x="3479801" y="3881439"/>
              <a:ext cx="66675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424" name="Line 66"/>
            <p:cNvSpPr>
              <a:spLocks noChangeShapeType="1"/>
            </p:cNvSpPr>
            <p:nvPr/>
          </p:nvSpPr>
          <p:spPr bwMode="auto">
            <a:xfrm flipV="1">
              <a:off x="3511550" y="39306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25" name="Freeform 67"/>
            <p:cNvSpPr>
              <a:spLocks/>
            </p:cNvSpPr>
            <p:nvPr/>
          </p:nvSpPr>
          <p:spPr bwMode="auto">
            <a:xfrm>
              <a:off x="3219450" y="4108450"/>
              <a:ext cx="215900" cy="260350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26" name="Freeform 68"/>
            <p:cNvSpPr>
              <a:spLocks/>
            </p:cNvSpPr>
            <p:nvPr/>
          </p:nvSpPr>
          <p:spPr bwMode="auto">
            <a:xfrm>
              <a:off x="3589339" y="4108451"/>
              <a:ext cx="192087" cy="104775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27" name="Line 69"/>
            <p:cNvSpPr>
              <a:spLocks noChangeShapeType="1"/>
            </p:cNvSpPr>
            <p:nvPr/>
          </p:nvSpPr>
          <p:spPr bwMode="auto">
            <a:xfrm>
              <a:off x="3109914" y="4370388"/>
              <a:ext cx="211137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28" name="Oval 70"/>
            <p:cNvSpPr>
              <a:spLocks noChangeArrowheads="1"/>
            </p:cNvSpPr>
            <p:nvPr/>
          </p:nvSpPr>
          <p:spPr bwMode="auto">
            <a:xfrm>
              <a:off x="3998914" y="4181475"/>
              <a:ext cx="65087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429" name="Freeform 71"/>
            <p:cNvSpPr>
              <a:spLocks/>
            </p:cNvSpPr>
            <p:nvPr/>
          </p:nvSpPr>
          <p:spPr bwMode="auto">
            <a:xfrm>
              <a:off x="3749675" y="4121151"/>
              <a:ext cx="280988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30" name="Freeform 72"/>
            <p:cNvSpPr>
              <a:spLocks/>
            </p:cNvSpPr>
            <p:nvPr/>
          </p:nvSpPr>
          <p:spPr bwMode="auto">
            <a:xfrm>
              <a:off x="4837113" y="1490664"/>
              <a:ext cx="222250" cy="223837"/>
            </a:xfrm>
            <a:custGeom>
              <a:avLst/>
              <a:gdLst>
                <a:gd name="T0" fmla="*/ 0 w 210"/>
                <a:gd name="T1" fmla="*/ 2147483647 h 234"/>
                <a:gd name="T2" fmla="*/ 2147483647 w 210"/>
                <a:gd name="T3" fmla="*/ 2147483647 h 234"/>
                <a:gd name="T4" fmla="*/ 2147483647 w 210"/>
                <a:gd name="T5" fmla="*/ 0 h 234"/>
                <a:gd name="T6" fmla="*/ 0 60000 65536"/>
                <a:gd name="T7" fmla="*/ 0 60000 65536"/>
                <a:gd name="T8" fmla="*/ 0 60000 65536"/>
                <a:gd name="T9" fmla="*/ 0 w 210"/>
                <a:gd name="T10" fmla="*/ 0 h 234"/>
                <a:gd name="T11" fmla="*/ 210 w 210"/>
                <a:gd name="T12" fmla="*/ 234 h 2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234">
                  <a:moveTo>
                    <a:pt x="0" y="234"/>
                  </a:moveTo>
                  <a:lnTo>
                    <a:pt x="210" y="234"/>
                  </a:lnTo>
                  <a:lnTo>
                    <a:pt x="21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31" name="Freeform 73"/>
            <p:cNvSpPr>
              <a:spLocks/>
            </p:cNvSpPr>
            <p:nvPr/>
          </p:nvSpPr>
          <p:spPr bwMode="auto">
            <a:xfrm flipV="1">
              <a:off x="4837114" y="1841500"/>
              <a:ext cx="219075" cy="2711449"/>
            </a:xfrm>
            <a:custGeom>
              <a:avLst/>
              <a:gdLst>
                <a:gd name="T0" fmla="*/ 0 w 210"/>
                <a:gd name="T1" fmla="*/ 2147483647 h 234"/>
                <a:gd name="T2" fmla="*/ 2147483647 w 210"/>
                <a:gd name="T3" fmla="*/ 2147483647 h 234"/>
                <a:gd name="T4" fmla="*/ 2147483647 w 210"/>
                <a:gd name="T5" fmla="*/ 0 h 234"/>
                <a:gd name="T6" fmla="*/ 0 60000 65536"/>
                <a:gd name="T7" fmla="*/ 0 60000 65536"/>
                <a:gd name="T8" fmla="*/ 0 60000 65536"/>
                <a:gd name="T9" fmla="*/ 0 w 210"/>
                <a:gd name="T10" fmla="*/ 0 h 234"/>
                <a:gd name="T11" fmla="*/ 210 w 210"/>
                <a:gd name="T12" fmla="*/ 234 h 2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234">
                  <a:moveTo>
                    <a:pt x="0" y="234"/>
                  </a:moveTo>
                  <a:lnTo>
                    <a:pt x="210" y="234"/>
                  </a:lnTo>
                  <a:lnTo>
                    <a:pt x="21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32" name="Freeform 74"/>
            <p:cNvSpPr>
              <a:spLocks/>
            </p:cNvSpPr>
            <p:nvPr/>
          </p:nvSpPr>
          <p:spPr bwMode="auto">
            <a:xfrm>
              <a:off x="4562475" y="1476375"/>
              <a:ext cx="185738" cy="304800"/>
            </a:xfrm>
            <a:custGeom>
              <a:avLst/>
              <a:gdLst>
                <a:gd name="T0" fmla="*/ 2147483647 w 165"/>
                <a:gd name="T1" fmla="*/ 2147483647 h 318"/>
                <a:gd name="T2" fmla="*/ 0 w 165"/>
                <a:gd name="T3" fmla="*/ 2147483647 h 318"/>
                <a:gd name="T4" fmla="*/ 0 w 165"/>
                <a:gd name="T5" fmla="*/ 0 h 318"/>
                <a:gd name="T6" fmla="*/ 0 60000 65536"/>
                <a:gd name="T7" fmla="*/ 0 60000 65536"/>
                <a:gd name="T8" fmla="*/ 0 60000 65536"/>
                <a:gd name="T9" fmla="*/ 0 w 165"/>
                <a:gd name="T10" fmla="*/ 0 h 318"/>
                <a:gd name="T11" fmla="*/ 165 w 165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5" h="318">
                  <a:moveTo>
                    <a:pt x="165" y="318"/>
                  </a:moveTo>
                  <a:lnTo>
                    <a:pt x="0" y="318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33" name="Oval 75"/>
            <p:cNvSpPr>
              <a:spLocks noChangeArrowheads="1"/>
            </p:cNvSpPr>
            <p:nvPr/>
          </p:nvSpPr>
          <p:spPr bwMode="auto">
            <a:xfrm>
              <a:off x="4506914" y="2636839"/>
              <a:ext cx="65087" cy="587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34" name="Line 76"/>
            <p:cNvSpPr>
              <a:spLocks noChangeShapeType="1"/>
            </p:cNvSpPr>
            <p:nvPr/>
          </p:nvSpPr>
          <p:spPr bwMode="auto">
            <a:xfrm flipV="1">
              <a:off x="4538663" y="26860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35" name="Freeform 77"/>
            <p:cNvSpPr>
              <a:spLocks/>
            </p:cNvSpPr>
            <p:nvPr/>
          </p:nvSpPr>
          <p:spPr bwMode="auto">
            <a:xfrm>
              <a:off x="4244975" y="2863851"/>
              <a:ext cx="217488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36" name="Freeform 78"/>
            <p:cNvSpPr>
              <a:spLocks/>
            </p:cNvSpPr>
            <p:nvPr/>
          </p:nvSpPr>
          <p:spPr bwMode="auto">
            <a:xfrm>
              <a:off x="4614864" y="2863850"/>
              <a:ext cx="193675" cy="103188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37" name="Line 79"/>
            <p:cNvSpPr>
              <a:spLocks noChangeShapeType="1"/>
            </p:cNvSpPr>
            <p:nvPr/>
          </p:nvSpPr>
          <p:spPr bwMode="auto">
            <a:xfrm>
              <a:off x="4135438" y="3125788"/>
              <a:ext cx="209550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38" name="Oval 80"/>
            <p:cNvSpPr>
              <a:spLocks noChangeArrowheads="1"/>
            </p:cNvSpPr>
            <p:nvPr/>
          </p:nvSpPr>
          <p:spPr bwMode="auto">
            <a:xfrm>
              <a:off x="5024439" y="2935289"/>
              <a:ext cx="66675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39" name="Freeform 81"/>
            <p:cNvSpPr>
              <a:spLocks/>
            </p:cNvSpPr>
            <p:nvPr/>
          </p:nvSpPr>
          <p:spPr bwMode="auto">
            <a:xfrm>
              <a:off x="4776788" y="2874964"/>
              <a:ext cx="279400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40" name="Oval 82"/>
            <p:cNvSpPr>
              <a:spLocks noChangeArrowheads="1"/>
            </p:cNvSpPr>
            <p:nvPr/>
          </p:nvSpPr>
          <p:spPr bwMode="auto">
            <a:xfrm>
              <a:off x="4506914" y="2014539"/>
              <a:ext cx="65087" cy="587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41" name="Line 83"/>
            <p:cNvSpPr>
              <a:spLocks noChangeShapeType="1"/>
            </p:cNvSpPr>
            <p:nvPr/>
          </p:nvSpPr>
          <p:spPr bwMode="auto">
            <a:xfrm flipV="1">
              <a:off x="4538663" y="20637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42" name="Freeform 84"/>
            <p:cNvSpPr>
              <a:spLocks/>
            </p:cNvSpPr>
            <p:nvPr/>
          </p:nvSpPr>
          <p:spPr bwMode="auto">
            <a:xfrm>
              <a:off x="4244975" y="2241551"/>
              <a:ext cx="217488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43" name="Freeform 85"/>
            <p:cNvSpPr>
              <a:spLocks/>
            </p:cNvSpPr>
            <p:nvPr/>
          </p:nvSpPr>
          <p:spPr bwMode="auto">
            <a:xfrm>
              <a:off x="4614864" y="2241550"/>
              <a:ext cx="193675" cy="103188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44" name="Line 86"/>
            <p:cNvSpPr>
              <a:spLocks noChangeShapeType="1"/>
            </p:cNvSpPr>
            <p:nvPr/>
          </p:nvSpPr>
          <p:spPr bwMode="auto">
            <a:xfrm>
              <a:off x="4135438" y="2503488"/>
              <a:ext cx="209550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45" name="Oval 87"/>
            <p:cNvSpPr>
              <a:spLocks noChangeArrowheads="1"/>
            </p:cNvSpPr>
            <p:nvPr/>
          </p:nvSpPr>
          <p:spPr bwMode="auto">
            <a:xfrm>
              <a:off x="5024439" y="2312989"/>
              <a:ext cx="66675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46" name="Freeform 88"/>
            <p:cNvSpPr>
              <a:spLocks/>
            </p:cNvSpPr>
            <p:nvPr/>
          </p:nvSpPr>
          <p:spPr bwMode="auto">
            <a:xfrm>
              <a:off x="4776788" y="2252664"/>
              <a:ext cx="279400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47" name="Oval 89"/>
            <p:cNvSpPr>
              <a:spLocks noChangeArrowheads="1"/>
            </p:cNvSpPr>
            <p:nvPr/>
          </p:nvSpPr>
          <p:spPr bwMode="auto">
            <a:xfrm>
              <a:off x="4506914" y="3259139"/>
              <a:ext cx="65087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48" name="Line 90"/>
            <p:cNvSpPr>
              <a:spLocks noChangeShapeType="1"/>
            </p:cNvSpPr>
            <p:nvPr/>
          </p:nvSpPr>
          <p:spPr bwMode="auto">
            <a:xfrm flipV="1">
              <a:off x="4538663" y="33083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49" name="Freeform 91"/>
            <p:cNvSpPr>
              <a:spLocks/>
            </p:cNvSpPr>
            <p:nvPr/>
          </p:nvSpPr>
          <p:spPr bwMode="auto">
            <a:xfrm>
              <a:off x="4244975" y="3486151"/>
              <a:ext cx="217488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50" name="Freeform 92"/>
            <p:cNvSpPr>
              <a:spLocks/>
            </p:cNvSpPr>
            <p:nvPr/>
          </p:nvSpPr>
          <p:spPr bwMode="auto">
            <a:xfrm>
              <a:off x="4614864" y="3486151"/>
              <a:ext cx="193675" cy="104775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51" name="Line 93"/>
            <p:cNvSpPr>
              <a:spLocks noChangeShapeType="1"/>
            </p:cNvSpPr>
            <p:nvPr/>
          </p:nvSpPr>
          <p:spPr bwMode="auto">
            <a:xfrm>
              <a:off x="4135438" y="3748088"/>
              <a:ext cx="209550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52" name="Oval 94"/>
            <p:cNvSpPr>
              <a:spLocks noChangeArrowheads="1"/>
            </p:cNvSpPr>
            <p:nvPr/>
          </p:nvSpPr>
          <p:spPr bwMode="auto">
            <a:xfrm>
              <a:off x="5024439" y="3559175"/>
              <a:ext cx="66675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53" name="Freeform 95"/>
            <p:cNvSpPr>
              <a:spLocks/>
            </p:cNvSpPr>
            <p:nvPr/>
          </p:nvSpPr>
          <p:spPr bwMode="auto">
            <a:xfrm>
              <a:off x="4776788" y="3498851"/>
              <a:ext cx="279400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54" name="Oval 96"/>
            <p:cNvSpPr>
              <a:spLocks noChangeArrowheads="1"/>
            </p:cNvSpPr>
            <p:nvPr/>
          </p:nvSpPr>
          <p:spPr bwMode="auto">
            <a:xfrm>
              <a:off x="4506914" y="3881439"/>
              <a:ext cx="65087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55" name="Line 97"/>
            <p:cNvSpPr>
              <a:spLocks noChangeShapeType="1"/>
            </p:cNvSpPr>
            <p:nvPr/>
          </p:nvSpPr>
          <p:spPr bwMode="auto">
            <a:xfrm flipV="1">
              <a:off x="4538663" y="39306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56" name="Freeform 98"/>
            <p:cNvSpPr>
              <a:spLocks/>
            </p:cNvSpPr>
            <p:nvPr/>
          </p:nvSpPr>
          <p:spPr bwMode="auto">
            <a:xfrm>
              <a:off x="4244975" y="4108450"/>
              <a:ext cx="217488" cy="260350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57" name="Freeform 99"/>
            <p:cNvSpPr>
              <a:spLocks/>
            </p:cNvSpPr>
            <p:nvPr/>
          </p:nvSpPr>
          <p:spPr bwMode="auto">
            <a:xfrm>
              <a:off x="4614864" y="4108451"/>
              <a:ext cx="193675" cy="104775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58" name="Line 100"/>
            <p:cNvSpPr>
              <a:spLocks noChangeShapeType="1"/>
            </p:cNvSpPr>
            <p:nvPr/>
          </p:nvSpPr>
          <p:spPr bwMode="auto">
            <a:xfrm>
              <a:off x="4135438" y="4370388"/>
              <a:ext cx="209550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59" name="Oval 101"/>
            <p:cNvSpPr>
              <a:spLocks noChangeArrowheads="1"/>
            </p:cNvSpPr>
            <p:nvPr/>
          </p:nvSpPr>
          <p:spPr bwMode="auto">
            <a:xfrm>
              <a:off x="5024439" y="4181475"/>
              <a:ext cx="66675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60" name="Freeform 102"/>
            <p:cNvSpPr>
              <a:spLocks/>
            </p:cNvSpPr>
            <p:nvPr/>
          </p:nvSpPr>
          <p:spPr bwMode="auto">
            <a:xfrm>
              <a:off x="4776788" y="4121151"/>
              <a:ext cx="279400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61" name="Freeform 103"/>
            <p:cNvSpPr>
              <a:spLocks/>
            </p:cNvSpPr>
            <p:nvPr/>
          </p:nvSpPr>
          <p:spPr bwMode="auto">
            <a:xfrm>
              <a:off x="5864225" y="1490664"/>
              <a:ext cx="222250" cy="223837"/>
            </a:xfrm>
            <a:custGeom>
              <a:avLst/>
              <a:gdLst>
                <a:gd name="T0" fmla="*/ 0 w 210"/>
                <a:gd name="T1" fmla="*/ 2147483647 h 234"/>
                <a:gd name="T2" fmla="*/ 2147483647 w 210"/>
                <a:gd name="T3" fmla="*/ 2147483647 h 234"/>
                <a:gd name="T4" fmla="*/ 2147483647 w 210"/>
                <a:gd name="T5" fmla="*/ 0 h 234"/>
                <a:gd name="T6" fmla="*/ 0 60000 65536"/>
                <a:gd name="T7" fmla="*/ 0 60000 65536"/>
                <a:gd name="T8" fmla="*/ 0 60000 65536"/>
                <a:gd name="T9" fmla="*/ 0 w 210"/>
                <a:gd name="T10" fmla="*/ 0 h 234"/>
                <a:gd name="T11" fmla="*/ 210 w 210"/>
                <a:gd name="T12" fmla="*/ 234 h 23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0" h="234">
                  <a:moveTo>
                    <a:pt x="0" y="234"/>
                  </a:moveTo>
                  <a:lnTo>
                    <a:pt x="210" y="234"/>
                  </a:lnTo>
                  <a:lnTo>
                    <a:pt x="21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63" name="Freeform 105"/>
            <p:cNvSpPr>
              <a:spLocks/>
            </p:cNvSpPr>
            <p:nvPr/>
          </p:nvSpPr>
          <p:spPr bwMode="auto">
            <a:xfrm>
              <a:off x="5589588" y="1476375"/>
              <a:ext cx="184150" cy="304800"/>
            </a:xfrm>
            <a:custGeom>
              <a:avLst/>
              <a:gdLst>
                <a:gd name="T0" fmla="*/ 2147483647 w 165"/>
                <a:gd name="T1" fmla="*/ 2147483647 h 318"/>
                <a:gd name="T2" fmla="*/ 0 w 165"/>
                <a:gd name="T3" fmla="*/ 2147483647 h 318"/>
                <a:gd name="T4" fmla="*/ 0 w 165"/>
                <a:gd name="T5" fmla="*/ 0 h 318"/>
                <a:gd name="T6" fmla="*/ 0 60000 65536"/>
                <a:gd name="T7" fmla="*/ 0 60000 65536"/>
                <a:gd name="T8" fmla="*/ 0 60000 65536"/>
                <a:gd name="T9" fmla="*/ 0 w 165"/>
                <a:gd name="T10" fmla="*/ 0 h 318"/>
                <a:gd name="T11" fmla="*/ 165 w 165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5" h="318">
                  <a:moveTo>
                    <a:pt x="165" y="318"/>
                  </a:moveTo>
                  <a:lnTo>
                    <a:pt x="0" y="318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64" name="Oval 106"/>
            <p:cNvSpPr>
              <a:spLocks noChangeArrowheads="1"/>
            </p:cNvSpPr>
            <p:nvPr/>
          </p:nvSpPr>
          <p:spPr bwMode="auto">
            <a:xfrm>
              <a:off x="5532439" y="2636839"/>
              <a:ext cx="66675" cy="587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65" name="Line 107"/>
            <p:cNvSpPr>
              <a:spLocks noChangeShapeType="1"/>
            </p:cNvSpPr>
            <p:nvPr/>
          </p:nvSpPr>
          <p:spPr bwMode="auto">
            <a:xfrm flipV="1">
              <a:off x="5564188" y="26860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66" name="Freeform 108"/>
            <p:cNvSpPr>
              <a:spLocks/>
            </p:cNvSpPr>
            <p:nvPr/>
          </p:nvSpPr>
          <p:spPr bwMode="auto">
            <a:xfrm>
              <a:off x="5272088" y="2863851"/>
              <a:ext cx="215900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67" name="Freeform 109"/>
            <p:cNvSpPr>
              <a:spLocks/>
            </p:cNvSpPr>
            <p:nvPr/>
          </p:nvSpPr>
          <p:spPr bwMode="auto">
            <a:xfrm>
              <a:off x="5641976" y="2863850"/>
              <a:ext cx="193675" cy="103188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68" name="Line 110"/>
            <p:cNvSpPr>
              <a:spLocks noChangeShapeType="1"/>
            </p:cNvSpPr>
            <p:nvPr/>
          </p:nvSpPr>
          <p:spPr bwMode="auto">
            <a:xfrm>
              <a:off x="5162550" y="3125788"/>
              <a:ext cx="209550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69" name="Oval 111"/>
            <p:cNvSpPr>
              <a:spLocks noChangeArrowheads="1"/>
            </p:cNvSpPr>
            <p:nvPr/>
          </p:nvSpPr>
          <p:spPr bwMode="auto">
            <a:xfrm>
              <a:off x="6051550" y="2935289"/>
              <a:ext cx="65088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70" name="Freeform 112"/>
            <p:cNvSpPr>
              <a:spLocks/>
            </p:cNvSpPr>
            <p:nvPr/>
          </p:nvSpPr>
          <p:spPr bwMode="auto">
            <a:xfrm>
              <a:off x="5803900" y="2874964"/>
              <a:ext cx="279400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71" name="Oval 113"/>
            <p:cNvSpPr>
              <a:spLocks noChangeArrowheads="1"/>
            </p:cNvSpPr>
            <p:nvPr/>
          </p:nvSpPr>
          <p:spPr bwMode="auto">
            <a:xfrm>
              <a:off x="5532439" y="2014539"/>
              <a:ext cx="66675" cy="587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72" name="Line 114"/>
            <p:cNvSpPr>
              <a:spLocks noChangeShapeType="1"/>
            </p:cNvSpPr>
            <p:nvPr/>
          </p:nvSpPr>
          <p:spPr bwMode="auto">
            <a:xfrm flipV="1">
              <a:off x="5564188" y="20637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73" name="Freeform 115"/>
            <p:cNvSpPr>
              <a:spLocks/>
            </p:cNvSpPr>
            <p:nvPr/>
          </p:nvSpPr>
          <p:spPr bwMode="auto">
            <a:xfrm>
              <a:off x="5272088" y="2241551"/>
              <a:ext cx="215900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74" name="Freeform 116"/>
            <p:cNvSpPr>
              <a:spLocks/>
            </p:cNvSpPr>
            <p:nvPr/>
          </p:nvSpPr>
          <p:spPr bwMode="auto">
            <a:xfrm>
              <a:off x="5641976" y="2241550"/>
              <a:ext cx="193675" cy="103188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75" name="Line 117"/>
            <p:cNvSpPr>
              <a:spLocks noChangeShapeType="1"/>
            </p:cNvSpPr>
            <p:nvPr/>
          </p:nvSpPr>
          <p:spPr bwMode="auto">
            <a:xfrm>
              <a:off x="5162550" y="2503488"/>
              <a:ext cx="209550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76" name="Oval 118"/>
            <p:cNvSpPr>
              <a:spLocks noChangeArrowheads="1"/>
            </p:cNvSpPr>
            <p:nvPr/>
          </p:nvSpPr>
          <p:spPr bwMode="auto">
            <a:xfrm>
              <a:off x="6051550" y="2312989"/>
              <a:ext cx="65088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77" name="Freeform 119"/>
            <p:cNvSpPr>
              <a:spLocks/>
            </p:cNvSpPr>
            <p:nvPr/>
          </p:nvSpPr>
          <p:spPr bwMode="auto">
            <a:xfrm>
              <a:off x="5803900" y="2252664"/>
              <a:ext cx="279400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78" name="Oval 120"/>
            <p:cNvSpPr>
              <a:spLocks noChangeArrowheads="1"/>
            </p:cNvSpPr>
            <p:nvPr/>
          </p:nvSpPr>
          <p:spPr bwMode="auto">
            <a:xfrm>
              <a:off x="5532439" y="3259139"/>
              <a:ext cx="66675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79" name="Line 121"/>
            <p:cNvSpPr>
              <a:spLocks noChangeShapeType="1"/>
            </p:cNvSpPr>
            <p:nvPr/>
          </p:nvSpPr>
          <p:spPr bwMode="auto">
            <a:xfrm flipV="1">
              <a:off x="5564188" y="33083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80" name="Freeform 122"/>
            <p:cNvSpPr>
              <a:spLocks/>
            </p:cNvSpPr>
            <p:nvPr/>
          </p:nvSpPr>
          <p:spPr bwMode="auto">
            <a:xfrm>
              <a:off x="5272088" y="3486151"/>
              <a:ext cx="215900" cy="258763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81" name="Freeform 123"/>
            <p:cNvSpPr>
              <a:spLocks/>
            </p:cNvSpPr>
            <p:nvPr/>
          </p:nvSpPr>
          <p:spPr bwMode="auto">
            <a:xfrm>
              <a:off x="5641976" y="3486151"/>
              <a:ext cx="193675" cy="104775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82" name="Line 124"/>
            <p:cNvSpPr>
              <a:spLocks noChangeShapeType="1"/>
            </p:cNvSpPr>
            <p:nvPr/>
          </p:nvSpPr>
          <p:spPr bwMode="auto">
            <a:xfrm>
              <a:off x="5162550" y="3748088"/>
              <a:ext cx="209550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83" name="Oval 125"/>
            <p:cNvSpPr>
              <a:spLocks noChangeArrowheads="1"/>
            </p:cNvSpPr>
            <p:nvPr/>
          </p:nvSpPr>
          <p:spPr bwMode="auto">
            <a:xfrm>
              <a:off x="6051550" y="3559175"/>
              <a:ext cx="65088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84" name="Freeform 126"/>
            <p:cNvSpPr>
              <a:spLocks/>
            </p:cNvSpPr>
            <p:nvPr/>
          </p:nvSpPr>
          <p:spPr bwMode="auto">
            <a:xfrm>
              <a:off x="5803900" y="3498851"/>
              <a:ext cx="279400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85" name="Oval 127"/>
            <p:cNvSpPr>
              <a:spLocks noChangeArrowheads="1"/>
            </p:cNvSpPr>
            <p:nvPr/>
          </p:nvSpPr>
          <p:spPr bwMode="auto">
            <a:xfrm>
              <a:off x="5532439" y="3881439"/>
              <a:ext cx="66675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86" name="Line 128"/>
            <p:cNvSpPr>
              <a:spLocks noChangeShapeType="1"/>
            </p:cNvSpPr>
            <p:nvPr/>
          </p:nvSpPr>
          <p:spPr bwMode="auto">
            <a:xfrm flipV="1">
              <a:off x="5564188" y="3930651"/>
              <a:ext cx="0" cy="92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87" name="Freeform 129"/>
            <p:cNvSpPr>
              <a:spLocks/>
            </p:cNvSpPr>
            <p:nvPr/>
          </p:nvSpPr>
          <p:spPr bwMode="auto">
            <a:xfrm>
              <a:off x="5272088" y="4108450"/>
              <a:ext cx="215900" cy="260350"/>
            </a:xfrm>
            <a:custGeom>
              <a:avLst/>
              <a:gdLst>
                <a:gd name="T0" fmla="*/ 2147483647 w 204"/>
                <a:gd name="T1" fmla="*/ 0 h 270"/>
                <a:gd name="T2" fmla="*/ 2147483647 w 204"/>
                <a:gd name="T3" fmla="*/ 2147483647 h 270"/>
                <a:gd name="T4" fmla="*/ 0 w 204"/>
                <a:gd name="T5" fmla="*/ 2147483647 h 270"/>
                <a:gd name="T6" fmla="*/ 0 w 204"/>
                <a:gd name="T7" fmla="*/ 2147483647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270"/>
                <a:gd name="T14" fmla="*/ 204 w 204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270">
                  <a:moveTo>
                    <a:pt x="204" y="0"/>
                  </a:moveTo>
                  <a:lnTo>
                    <a:pt x="204" y="108"/>
                  </a:lnTo>
                  <a:lnTo>
                    <a:pt x="0" y="108"/>
                  </a:lnTo>
                  <a:lnTo>
                    <a:pt x="0" y="27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88" name="Freeform 130"/>
            <p:cNvSpPr>
              <a:spLocks/>
            </p:cNvSpPr>
            <p:nvPr/>
          </p:nvSpPr>
          <p:spPr bwMode="auto">
            <a:xfrm>
              <a:off x="5641976" y="4108451"/>
              <a:ext cx="193675" cy="104775"/>
            </a:xfrm>
            <a:custGeom>
              <a:avLst/>
              <a:gdLst>
                <a:gd name="T0" fmla="*/ 0 w 204"/>
                <a:gd name="T1" fmla="*/ 0 h 108"/>
                <a:gd name="T2" fmla="*/ 0 w 204"/>
                <a:gd name="T3" fmla="*/ 2147483647 h 108"/>
                <a:gd name="T4" fmla="*/ 2147483647 w 204"/>
                <a:gd name="T5" fmla="*/ 2147483647 h 108"/>
                <a:gd name="T6" fmla="*/ 0 60000 65536"/>
                <a:gd name="T7" fmla="*/ 0 60000 65536"/>
                <a:gd name="T8" fmla="*/ 0 60000 65536"/>
                <a:gd name="T9" fmla="*/ 0 w 204"/>
                <a:gd name="T10" fmla="*/ 0 h 108"/>
                <a:gd name="T11" fmla="*/ 204 w 204"/>
                <a:gd name="T12" fmla="*/ 108 h 1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" h="108">
                  <a:moveTo>
                    <a:pt x="0" y="0"/>
                  </a:moveTo>
                  <a:lnTo>
                    <a:pt x="0" y="108"/>
                  </a:lnTo>
                  <a:lnTo>
                    <a:pt x="204" y="1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89" name="Line 131"/>
            <p:cNvSpPr>
              <a:spLocks noChangeShapeType="1"/>
            </p:cNvSpPr>
            <p:nvPr/>
          </p:nvSpPr>
          <p:spPr bwMode="auto">
            <a:xfrm>
              <a:off x="5162550" y="4370388"/>
              <a:ext cx="209550" cy="0"/>
            </a:xfrm>
            <a:prstGeom prst="line">
              <a:avLst/>
            </a:prstGeom>
            <a:noFill/>
            <a:ln w="1651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90" name="Oval 132"/>
            <p:cNvSpPr>
              <a:spLocks noChangeArrowheads="1"/>
            </p:cNvSpPr>
            <p:nvPr/>
          </p:nvSpPr>
          <p:spPr bwMode="auto">
            <a:xfrm>
              <a:off x="6051550" y="4181475"/>
              <a:ext cx="65088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91" name="Freeform 133"/>
            <p:cNvSpPr>
              <a:spLocks/>
            </p:cNvSpPr>
            <p:nvPr/>
          </p:nvSpPr>
          <p:spPr bwMode="auto">
            <a:xfrm>
              <a:off x="5803900" y="4121151"/>
              <a:ext cx="279400" cy="92075"/>
            </a:xfrm>
            <a:custGeom>
              <a:avLst/>
              <a:gdLst>
                <a:gd name="T0" fmla="*/ 0 w 264"/>
                <a:gd name="T1" fmla="*/ 0 h 96"/>
                <a:gd name="T2" fmla="*/ 2147483647 w 264"/>
                <a:gd name="T3" fmla="*/ 2147483647 h 96"/>
                <a:gd name="T4" fmla="*/ 2147483647 w 264"/>
                <a:gd name="T5" fmla="*/ 2147483647 h 96"/>
                <a:gd name="T6" fmla="*/ 0 60000 65536"/>
                <a:gd name="T7" fmla="*/ 0 60000 65536"/>
                <a:gd name="T8" fmla="*/ 0 60000 65536"/>
                <a:gd name="T9" fmla="*/ 0 w 264"/>
                <a:gd name="T10" fmla="*/ 0 h 96"/>
                <a:gd name="T11" fmla="*/ 264 w 264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64" h="96">
                  <a:moveTo>
                    <a:pt x="0" y="0"/>
                  </a:moveTo>
                  <a:lnTo>
                    <a:pt x="153" y="96"/>
                  </a:lnTo>
                  <a:lnTo>
                    <a:pt x="264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92" name="Line 134"/>
            <p:cNvSpPr>
              <a:spLocks noChangeShapeType="1"/>
            </p:cNvSpPr>
            <p:nvPr/>
          </p:nvSpPr>
          <p:spPr bwMode="auto">
            <a:xfrm>
              <a:off x="2509839" y="1476375"/>
              <a:ext cx="4071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93" name="Oval 135"/>
            <p:cNvSpPr>
              <a:spLocks noChangeArrowheads="1"/>
            </p:cNvSpPr>
            <p:nvPr/>
          </p:nvSpPr>
          <p:spPr bwMode="auto">
            <a:xfrm>
              <a:off x="2973389" y="1447800"/>
              <a:ext cx="65087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494" name="Oval 136"/>
            <p:cNvSpPr>
              <a:spLocks noChangeArrowheads="1"/>
            </p:cNvSpPr>
            <p:nvPr/>
          </p:nvSpPr>
          <p:spPr bwMode="auto">
            <a:xfrm>
              <a:off x="3505201" y="1447800"/>
              <a:ext cx="66675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495" name="Oval 137"/>
            <p:cNvSpPr>
              <a:spLocks noChangeArrowheads="1"/>
            </p:cNvSpPr>
            <p:nvPr/>
          </p:nvSpPr>
          <p:spPr bwMode="auto">
            <a:xfrm>
              <a:off x="4003676" y="1447800"/>
              <a:ext cx="68263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496" name="Oval 138"/>
            <p:cNvSpPr>
              <a:spLocks noChangeArrowheads="1"/>
            </p:cNvSpPr>
            <p:nvPr/>
          </p:nvSpPr>
          <p:spPr bwMode="auto">
            <a:xfrm>
              <a:off x="4532313" y="1447800"/>
              <a:ext cx="68262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97" name="Oval 139"/>
            <p:cNvSpPr>
              <a:spLocks noChangeArrowheads="1"/>
            </p:cNvSpPr>
            <p:nvPr/>
          </p:nvSpPr>
          <p:spPr bwMode="auto">
            <a:xfrm>
              <a:off x="5027614" y="1447800"/>
              <a:ext cx="65087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98" name="Oval 140"/>
            <p:cNvSpPr>
              <a:spLocks noChangeArrowheads="1"/>
            </p:cNvSpPr>
            <p:nvPr/>
          </p:nvSpPr>
          <p:spPr bwMode="auto">
            <a:xfrm>
              <a:off x="5557838" y="1447800"/>
              <a:ext cx="68262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499" name="Oval 141"/>
            <p:cNvSpPr>
              <a:spLocks noChangeArrowheads="1"/>
            </p:cNvSpPr>
            <p:nvPr/>
          </p:nvSpPr>
          <p:spPr bwMode="auto">
            <a:xfrm>
              <a:off x="6049964" y="1447800"/>
              <a:ext cx="65087" cy="5873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500" name="Line 142"/>
            <p:cNvSpPr>
              <a:spLocks noChangeShapeType="1"/>
            </p:cNvSpPr>
            <p:nvPr/>
          </p:nvSpPr>
          <p:spPr bwMode="auto">
            <a:xfrm>
              <a:off x="1555751" y="2046288"/>
              <a:ext cx="4784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501" name="Freeform 143"/>
            <p:cNvSpPr>
              <a:spLocks/>
            </p:cNvSpPr>
            <p:nvPr/>
          </p:nvSpPr>
          <p:spPr bwMode="auto">
            <a:xfrm>
              <a:off x="1555751" y="2298701"/>
              <a:ext cx="4784725" cy="365125"/>
            </a:xfrm>
            <a:custGeom>
              <a:avLst/>
              <a:gdLst>
                <a:gd name="T0" fmla="*/ 0 w 4507"/>
                <a:gd name="T1" fmla="*/ 0 h 382"/>
                <a:gd name="T2" fmla="*/ 2147483647 w 4507"/>
                <a:gd name="T3" fmla="*/ 0 h 382"/>
                <a:gd name="T4" fmla="*/ 2147483647 w 4507"/>
                <a:gd name="T5" fmla="*/ 2147483647 h 382"/>
                <a:gd name="T6" fmla="*/ 2147483647 w 4507"/>
                <a:gd name="T7" fmla="*/ 2147483647 h 3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07"/>
                <a:gd name="T13" fmla="*/ 0 h 382"/>
                <a:gd name="T14" fmla="*/ 4507 w 4507"/>
                <a:gd name="T15" fmla="*/ 382 h 3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07" h="382">
                  <a:moveTo>
                    <a:pt x="0" y="0"/>
                  </a:moveTo>
                  <a:lnTo>
                    <a:pt x="457" y="0"/>
                  </a:lnTo>
                  <a:lnTo>
                    <a:pt x="457" y="382"/>
                  </a:lnTo>
                  <a:lnTo>
                    <a:pt x="4507" y="38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502" name="Freeform 144"/>
            <p:cNvSpPr>
              <a:spLocks/>
            </p:cNvSpPr>
            <p:nvPr/>
          </p:nvSpPr>
          <p:spPr bwMode="auto">
            <a:xfrm>
              <a:off x="1555751" y="2586038"/>
              <a:ext cx="4792663" cy="704850"/>
            </a:xfrm>
            <a:custGeom>
              <a:avLst/>
              <a:gdLst>
                <a:gd name="T0" fmla="*/ 0 w 4515"/>
                <a:gd name="T1" fmla="*/ 0 h 720"/>
                <a:gd name="T2" fmla="*/ 2147483647 w 4515"/>
                <a:gd name="T3" fmla="*/ 0 h 720"/>
                <a:gd name="T4" fmla="*/ 2147483647 w 4515"/>
                <a:gd name="T5" fmla="*/ 2147483647 h 720"/>
                <a:gd name="T6" fmla="*/ 2147483647 w 4515"/>
                <a:gd name="T7" fmla="*/ 2147483647 h 7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15"/>
                <a:gd name="T13" fmla="*/ 0 h 720"/>
                <a:gd name="T14" fmla="*/ 4515 w 4515"/>
                <a:gd name="T15" fmla="*/ 720 h 7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15" h="720">
                  <a:moveTo>
                    <a:pt x="0" y="0"/>
                  </a:moveTo>
                  <a:lnTo>
                    <a:pt x="322" y="0"/>
                  </a:lnTo>
                  <a:lnTo>
                    <a:pt x="322" y="720"/>
                  </a:lnTo>
                  <a:lnTo>
                    <a:pt x="4515" y="72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503" name="Freeform 145"/>
            <p:cNvSpPr>
              <a:spLocks/>
            </p:cNvSpPr>
            <p:nvPr/>
          </p:nvSpPr>
          <p:spPr bwMode="auto">
            <a:xfrm>
              <a:off x="1555751" y="2859089"/>
              <a:ext cx="4784725" cy="1050925"/>
            </a:xfrm>
            <a:custGeom>
              <a:avLst/>
              <a:gdLst>
                <a:gd name="T0" fmla="*/ 0 w 4507"/>
                <a:gd name="T1" fmla="*/ 0 h 1102"/>
                <a:gd name="T2" fmla="*/ 2147483647 w 4507"/>
                <a:gd name="T3" fmla="*/ 0 h 1102"/>
                <a:gd name="T4" fmla="*/ 2147483647 w 4507"/>
                <a:gd name="T5" fmla="*/ 2147483647 h 1102"/>
                <a:gd name="T6" fmla="*/ 2147483647 w 4507"/>
                <a:gd name="T7" fmla="*/ 2147483647 h 1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07"/>
                <a:gd name="T13" fmla="*/ 0 h 1102"/>
                <a:gd name="T14" fmla="*/ 4507 w 4507"/>
                <a:gd name="T15" fmla="*/ 1102 h 1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07" h="1102">
                  <a:moveTo>
                    <a:pt x="0" y="0"/>
                  </a:moveTo>
                  <a:lnTo>
                    <a:pt x="180" y="0"/>
                  </a:lnTo>
                  <a:lnTo>
                    <a:pt x="180" y="1102"/>
                  </a:lnTo>
                  <a:lnTo>
                    <a:pt x="4507" y="1102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504" name="Freeform 146"/>
            <p:cNvSpPr>
              <a:spLocks/>
            </p:cNvSpPr>
            <p:nvPr/>
          </p:nvSpPr>
          <p:spPr bwMode="auto">
            <a:xfrm>
              <a:off x="1555750" y="4403725"/>
              <a:ext cx="2351088" cy="476250"/>
            </a:xfrm>
            <a:custGeom>
              <a:avLst/>
              <a:gdLst>
                <a:gd name="T0" fmla="*/ 0 w 2265"/>
                <a:gd name="T1" fmla="*/ 2147483647 h 315"/>
                <a:gd name="T2" fmla="*/ 2147483647 w 2265"/>
                <a:gd name="T3" fmla="*/ 2147483647 h 315"/>
                <a:gd name="T4" fmla="*/ 2147483647 w 2265"/>
                <a:gd name="T5" fmla="*/ 0 h 315"/>
                <a:gd name="T6" fmla="*/ 2147483647 w 2265"/>
                <a:gd name="T7" fmla="*/ 0 h 3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65"/>
                <a:gd name="T13" fmla="*/ 0 h 315"/>
                <a:gd name="T14" fmla="*/ 2265 w 2265"/>
                <a:gd name="T15" fmla="*/ 315 h 3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65" h="315">
                  <a:moveTo>
                    <a:pt x="0" y="315"/>
                  </a:moveTo>
                  <a:lnTo>
                    <a:pt x="1942" y="315"/>
                  </a:lnTo>
                  <a:lnTo>
                    <a:pt x="1942" y="0"/>
                  </a:lnTo>
                  <a:lnTo>
                    <a:pt x="2265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505" name="Freeform 147"/>
            <p:cNvSpPr>
              <a:spLocks/>
            </p:cNvSpPr>
            <p:nvPr/>
          </p:nvSpPr>
          <p:spPr bwMode="auto">
            <a:xfrm>
              <a:off x="1549400" y="4403726"/>
              <a:ext cx="3392488" cy="720725"/>
            </a:xfrm>
            <a:custGeom>
              <a:avLst/>
              <a:gdLst>
                <a:gd name="T0" fmla="*/ 0 w 3240"/>
                <a:gd name="T1" fmla="*/ 2147483647 h 555"/>
                <a:gd name="T2" fmla="*/ 2147483647 w 3240"/>
                <a:gd name="T3" fmla="*/ 2147483647 h 555"/>
                <a:gd name="T4" fmla="*/ 2147483647 w 3240"/>
                <a:gd name="T5" fmla="*/ 0 h 555"/>
                <a:gd name="T6" fmla="*/ 2147483647 w 3240"/>
                <a:gd name="T7" fmla="*/ 0 h 5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40"/>
                <a:gd name="T13" fmla="*/ 0 h 555"/>
                <a:gd name="T14" fmla="*/ 3240 w 3240"/>
                <a:gd name="T15" fmla="*/ 555 h 5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40" h="555">
                  <a:moveTo>
                    <a:pt x="0" y="555"/>
                  </a:moveTo>
                  <a:lnTo>
                    <a:pt x="2940" y="555"/>
                  </a:lnTo>
                  <a:lnTo>
                    <a:pt x="2940" y="0"/>
                  </a:lnTo>
                  <a:lnTo>
                    <a:pt x="324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506" name="Freeform 148"/>
            <p:cNvSpPr>
              <a:spLocks/>
            </p:cNvSpPr>
            <p:nvPr/>
          </p:nvSpPr>
          <p:spPr bwMode="auto">
            <a:xfrm>
              <a:off x="1555751" y="4411663"/>
              <a:ext cx="4392613" cy="950912"/>
            </a:xfrm>
            <a:custGeom>
              <a:avLst/>
              <a:gdLst>
                <a:gd name="T0" fmla="*/ 0 w 4207"/>
                <a:gd name="T1" fmla="*/ 2147483647 h 758"/>
                <a:gd name="T2" fmla="*/ 2147483647 w 4207"/>
                <a:gd name="T3" fmla="*/ 2147483647 h 758"/>
                <a:gd name="T4" fmla="*/ 2147483647 w 4207"/>
                <a:gd name="T5" fmla="*/ 0 h 758"/>
                <a:gd name="T6" fmla="*/ 2147483647 w 4207"/>
                <a:gd name="T7" fmla="*/ 0 h 7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07"/>
                <a:gd name="T13" fmla="*/ 0 h 758"/>
                <a:gd name="T14" fmla="*/ 4207 w 4207"/>
                <a:gd name="T15" fmla="*/ 758 h 7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07" h="758">
                  <a:moveTo>
                    <a:pt x="0" y="758"/>
                  </a:moveTo>
                  <a:lnTo>
                    <a:pt x="3900" y="758"/>
                  </a:lnTo>
                  <a:lnTo>
                    <a:pt x="3900" y="0"/>
                  </a:lnTo>
                  <a:lnTo>
                    <a:pt x="4207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507" name="Oval 149"/>
            <p:cNvSpPr>
              <a:spLocks noChangeArrowheads="1"/>
            </p:cNvSpPr>
            <p:nvPr/>
          </p:nvSpPr>
          <p:spPr bwMode="auto">
            <a:xfrm>
              <a:off x="5983289" y="5643564"/>
              <a:ext cx="65087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508" name="Oval 150"/>
            <p:cNvSpPr>
              <a:spLocks noChangeArrowheads="1"/>
            </p:cNvSpPr>
            <p:nvPr/>
          </p:nvSpPr>
          <p:spPr bwMode="auto">
            <a:xfrm>
              <a:off x="4970464" y="5643564"/>
              <a:ext cx="65087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43509" name="Oval 151"/>
            <p:cNvSpPr>
              <a:spLocks noChangeArrowheads="1"/>
            </p:cNvSpPr>
            <p:nvPr/>
          </p:nvSpPr>
          <p:spPr bwMode="auto">
            <a:xfrm>
              <a:off x="3937000" y="5643564"/>
              <a:ext cx="65088" cy="6032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zh-CN" altLang="en-US">
                <a:latin typeface="+mn-ea"/>
              </a:endParaRPr>
            </a:p>
          </p:txBody>
        </p:sp>
        <p:sp>
          <p:nvSpPr>
            <p:cNvPr id="143510" name="Line 152"/>
            <p:cNvSpPr>
              <a:spLocks noChangeShapeType="1"/>
            </p:cNvSpPr>
            <p:nvPr/>
          </p:nvSpPr>
          <p:spPr bwMode="auto">
            <a:xfrm>
              <a:off x="6573838" y="5832475"/>
              <a:ext cx="0" cy="247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C00000"/>
                </a:solidFill>
                <a:latin typeface="+mn-ea"/>
              </a:endParaRPr>
            </a:p>
          </p:txBody>
        </p:sp>
        <p:grpSp>
          <p:nvGrpSpPr>
            <p:cNvPr id="143511" name="Group 153"/>
            <p:cNvGrpSpPr>
              <a:grpSpLocks/>
            </p:cNvGrpSpPr>
            <p:nvPr/>
          </p:nvGrpSpPr>
          <p:grpSpPr bwMode="auto">
            <a:xfrm>
              <a:off x="558800" y="2163763"/>
              <a:ext cx="509588" cy="3211512"/>
              <a:chOff x="1056" y="1458"/>
              <a:chExt cx="162" cy="2023"/>
            </a:xfrm>
          </p:grpSpPr>
          <p:sp>
            <p:nvSpPr>
              <p:cNvPr id="1248410" name="Text Box 154"/>
              <p:cNvSpPr txBox="1">
                <a:spLocks noChangeArrowheads="1"/>
              </p:cNvSpPr>
              <p:nvPr/>
            </p:nvSpPr>
            <p:spPr bwMode="auto">
              <a:xfrm>
                <a:off x="1056" y="1458"/>
                <a:ext cx="162" cy="132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>
                    <a:latin typeface="+mn-ea"/>
                  </a:rPr>
                  <a:t>A</a:t>
                </a:r>
                <a:r>
                  <a:rPr lang="en-US" altLang="zh-CN" baseline="-25000">
                    <a:latin typeface="+mn-ea"/>
                  </a:rPr>
                  <a:t>3</a:t>
                </a:r>
                <a:endPara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48411" name="Text Box 155"/>
              <p:cNvSpPr txBox="1">
                <a:spLocks noChangeArrowheads="1"/>
              </p:cNvSpPr>
              <p:nvPr/>
            </p:nvSpPr>
            <p:spPr bwMode="auto">
              <a:xfrm>
                <a:off x="1056" y="1871"/>
                <a:ext cx="162" cy="132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>
                    <a:latin typeface="+mn-ea"/>
                  </a:rPr>
                  <a:t>A</a:t>
                </a:r>
                <a:r>
                  <a:rPr lang="en-US" altLang="zh-CN" baseline="-25000">
                    <a:latin typeface="+mn-ea"/>
                  </a:rPr>
                  <a:t>2</a:t>
                </a:r>
                <a:endPara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48412" name="Text Box 156"/>
              <p:cNvSpPr txBox="1">
                <a:spLocks noChangeArrowheads="1"/>
              </p:cNvSpPr>
              <p:nvPr/>
            </p:nvSpPr>
            <p:spPr bwMode="auto">
              <a:xfrm>
                <a:off x="1056" y="2936"/>
                <a:ext cx="162" cy="132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>
                    <a:latin typeface="+mn-ea"/>
                  </a:rPr>
                  <a:t>A</a:t>
                </a:r>
                <a:r>
                  <a:rPr lang="en-US" altLang="zh-CN" baseline="-25000">
                    <a:latin typeface="+mn-ea"/>
                  </a:rPr>
                  <a:t>1</a:t>
                </a:r>
                <a:endPara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48413" name="Text Box 157"/>
              <p:cNvSpPr txBox="1">
                <a:spLocks noChangeArrowheads="1"/>
              </p:cNvSpPr>
              <p:nvPr/>
            </p:nvSpPr>
            <p:spPr bwMode="auto">
              <a:xfrm>
                <a:off x="1056" y="3349"/>
                <a:ext cx="162" cy="132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>
                    <a:latin typeface="+mn-ea"/>
                  </a:rPr>
                  <a:t>A</a:t>
                </a:r>
                <a:r>
                  <a:rPr lang="en-US" altLang="zh-CN" baseline="-25000">
                    <a:latin typeface="+mn-ea"/>
                  </a:rPr>
                  <a:t>0</a:t>
                </a:r>
                <a:endParaRPr lang="en-US" altLang="zh-CN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grpSp>
          <p:nvGrpSpPr>
            <p:cNvPr id="143512" name="Group 158"/>
            <p:cNvGrpSpPr>
              <a:grpSpLocks/>
            </p:cNvGrpSpPr>
            <p:nvPr/>
          </p:nvGrpSpPr>
          <p:grpSpPr bwMode="auto">
            <a:xfrm>
              <a:off x="1492250" y="1808164"/>
              <a:ext cx="431800" cy="3533775"/>
              <a:chOff x="1628" y="1331"/>
              <a:chExt cx="161" cy="2226"/>
            </a:xfrm>
          </p:grpSpPr>
          <p:sp>
            <p:nvSpPr>
              <p:cNvPr id="1248415" name="Text Box 159"/>
              <p:cNvSpPr txBox="1">
                <a:spLocks noChangeArrowheads="1"/>
              </p:cNvSpPr>
              <p:nvPr/>
            </p:nvSpPr>
            <p:spPr bwMode="auto">
              <a:xfrm>
                <a:off x="1628" y="1331"/>
                <a:ext cx="161" cy="132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400">
                    <a:latin typeface="+mn-ea"/>
                  </a:rPr>
                  <a:t>X</a:t>
                </a:r>
                <a:r>
                  <a:rPr lang="en-US" altLang="zh-CN" sz="1400" baseline="-25000">
                    <a:latin typeface="+mn-ea"/>
                  </a:rPr>
                  <a:t>0</a:t>
                </a:r>
                <a:endParaRPr lang="en-US" altLang="zh-CN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48416" name="Text Box 160"/>
              <p:cNvSpPr txBox="1">
                <a:spLocks noChangeArrowheads="1"/>
              </p:cNvSpPr>
              <p:nvPr/>
            </p:nvSpPr>
            <p:spPr bwMode="auto">
              <a:xfrm>
                <a:off x="1628" y="1486"/>
                <a:ext cx="161" cy="131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400">
                    <a:latin typeface="+mn-ea"/>
                  </a:rPr>
                  <a:t>X</a:t>
                </a:r>
                <a:r>
                  <a:rPr lang="en-US" altLang="zh-CN" sz="1400" baseline="-25000">
                    <a:latin typeface="+mn-ea"/>
                  </a:rPr>
                  <a:t>1</a:t>
                </a:r>
                <a:endParaRPr lang="en-US" altLang="zh-CN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48417" name="Text Box 161"/>
              <p:cNvSpPr txBox="1">
                <a:spLocks noChangeArrowheads="1"/>
              </p:cNvSpPr>
              <p:nvPr/>
            </p:nvSpPr>
            <p:spPr bwMode="auto">
              <a:xfrm>
                <a:off x="1628" y="1662"/>
                <a:ext cx="161" cy="132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400">
                    <a:latin typeface="+mn-ea"/>
                  </a:rPr>
                  <a:t>X</a:t>
                </a:r>
                <a:r>
                  <a:rPr lang="en-US" altLang="zh-CN" sz="1400" baseline="-25000">
                    <a:latin typeface="+mn-ea"/>
                  </a:rPr>
                  <a:t>2</a:t>
                </a:r>
                <a:endParaRPr lang="en-US" altLang="zh-CN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48418" name="Text Box 162"/>
              <p:cNvSpPr txBox="1">
                <a:spLocks noChangeArrowheads="1"/>
              </p:cNvSpPr>
              <p:nvPr/>
            </p:nvSpPr>
            <p:spPr bwMode="auto">
              <a:xfrm>
                <a:off x="1628" y="1838"/>
                <a:ext cx="161" cy="132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400">
                    <a:latin typeface="+mn-ea"/>
                  </a:rPr>
                  <a:t>X</a:t>
                </a:r>
                <a:r>
                  <a:rPr lang="en-US" altLang="zh-CN" sz="1400" baseline="-25000">
                    <a:latin typeface="+mn-ea"/>
                  </a:rPr>
                  <a:t>3</a:t>
                </a:r>
                <a:endParaRPr lang="en-US" altLang="zh-CN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48419" name="Text Box 163"/>
              <p:cNvSpPr txBox="1">
                <a:spLocks noChangeArrowheads="1"/>
              </p:cNvSpPr>
              <p:nvPr/>
            </p:nvSpPr>
            <p:spPr bwMode="auto">
              <a:xfrm>
                <a:off x="1628" y="2966"/>
                <a:ext cx="161" cy="132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400">
                    <a:latin typeface="+mn-ea"/>
                  </a:rPr>
                  <a:t>Y</a:t>
                </a:r>
                <a:r>
                  <a:rPr lang="en-US" altLang="zh-CN" sz="1400" baseline="-25000">
                    <a:latin typeface="+mn-ea"/>
                  </a:rPr>
                  <a:t>0</a:t>
                </a:r>
                <a:endParaRPr lang="en-US" altLang="zh-CN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48420" name="Text Box 164"/>
              <p:cNvSpPr txBox="1">
                <a:spLocks noChangeArrowheads="1"/>
              </p:cNvSpPr>
              <p:nvPr/>
            </p:nvSpPr>
            <p:spPr bwMode="auto">
              <a:xfrm>
                <a:off x="1628" y="3122"/>
                <a:ext cx="161" cy="131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400">
                    <a:latin typeface="+mn-ea"/>
                  </a:rPr>
                  <a:t>Y</a:t>
                </a:r>
                <a:r>
                  <a:rPr lang="en-US" altLang="zh-CN" sz="1400" baseline="-25000">
                    <a:latin typeface="+mn-ea"/>
                  </a:rPr>
                  <a:t>1</a:t>
                </a:r>
                <a:endParaRPr lang="en-US" altLang="zh-CN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48421" name="Text Box 165"/>
              <p:cNvSpPr txBox="1">
                <a:spLocks noChangeArrowheads="1"/>
              </p:cNvSpPr>
              <p:nvPr/>
            </p:nvSpPr>
            <p:spPr bwMode="auto">
              <a:xfrm>
                <a:off x="1628" y="3276"/>
                <a:ext cx="161" cy="132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400">
                    <a:latin typeface="+mn-ea"/>
                  </a:rPr>
                  <a:t>Y</a:t>
                </a:r>
                <a:r>
                  <a:rPr lang="en-US" altLang="zh-CN" sz="1400" baseline="-25000">
                    <a:latin typeface="+mn-ea"/>
                  </a:rPr>
                  <a:t>2</a:t>
                </a:r>
                <a:endParaRPr lang="en-US" altLang="zh-CN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48422" name="Text Box 166"/>
              <p:cNvSpPr txBox="1">
                <a:spLocks noChangeArrowheads="1"/>
              </p:cNvSpPr>
              <p:nvPr/>
            </p:nvSpPr>
            <p:spPr bwMode="auto">
              <a:xfrm>
                <a:off x="1628" y="3425"/>
                <a:ext cx="161" cy="132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1400">
                    <a:latin typeface="+mn-ea"/>
                  </a:rPr>
                  <a:t>Y</a:t>
                </a:r>
                <a:r>
                  <a:rPr lang="en-US" altLang="zh-CN" sz="1400" baseline="-25000">
                    <a:latin typeface="+mn-ea"/>
                  </a:rPr>
                  <a:t>3</a:t>
                </a:r>
                <a:endParaRPr lang="en-US" altLang="zh-CN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1248423" name="Text Box 167"/>
            <p:cNvSpPr txBox="1">
              <a:spLocks noChangeArrowheads="1"/>
            </p:cNvSpPr>
            <p:nvPr/>
          </p:nvSpPr>
          <p:spPr bwMode="auto">
            <a:xfrm>
              <a:off x="6967538" y="5565775"/>
              <a:ext cx="995362" cy="19050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r>
                <a:rPr lang="zh-CN" altLang="en-US">
                  <a:solidFill>
                    <a:srgbClr val="C00000"/>
                  </a:solidFill>
                  <a:latin typeface="+mn-ea"/>
                </a:rPr>
                <a:t>输出</a:t>
              </a:r>
              <a:endPara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48424" name="Text Box 168"/>
            <p:cNvSpPr txBox="1">
              <a:spLocks noChangeArrowheads="1"/>
            </p:cNvSpPr>
            <p:nvPr/>
          </p:nvSpPr>
          <p:spPr bwMode="auto">
            <a:xfrm>
              <a:off x="5697538" y="5883275"/>
              <a:ext cx="836612" cy="33020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zh-CN" altLang="en-US">
                  <a:solidFill>
                    <a:srgbClr val="C00000"/>
                  </a:solidFill>
                  <a:latin typeface="+mn-ea"/>
                </a:rPr>
                <a:t>片选</a:t>
              </a:r>
              <a:endParaRPr lang="zh-CN" altLang="en-US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48425" name="Text Box 169"/>
            <p:cNvSpPr txBox="1">
              <a:spLocks noChangeArrowheads="1"/>
            </p:cNvSpPr>
            <p:nvPr/>
          </p:nvSpPr>
          <p:spPr bwMode="auto">
            <a:xfrm>
              <a:off x="6599238" y="1412875"/>
              <a:ext cx="493712" cy="152400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>
                  <a:solidFill>
                    <a:srgbClr val="C00000"/>
                  </a:solidFill>
                  <a:latin typeface="+mn-ea"/>
                </a:rPr>
                <a:t>V</a:t>
              </a:r>
              <a:r>
                <a:rPr lang="en-US" altLang="zh-CN" baseline="-25000">
                  <a:solidFill>
                    <a:srgbClr val="C00000"/>
                  </a:solidFill>
                  <a:latin typeface="+mn-ea"/>
                </a:rPr>
                <a:t>CC</a:t>
              </a:r>
              <a:endPara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grpSp>
          <p:nvGrpSpPr>
            <p:cNvPr id="143516" name="Group 170"/>
            <p:cNvGrpSpPr>
              <a:grpSpLocks/>
            </p:cNvGrpSpPr>
            <p:nvPr/>
          </p:nvGrpSpPr>
          <p:grpSpPr bwMode="auto">
            <a:xfrm rot="-5400000">
              <a:off x="2612232" y="1737520"/>
              <a:ext cx="246063" cy="85725"/>
              <a:chOff x="11791" y="9249"/>
              <a:chExt cx="256" cy="79"/>
            </a:xfrm>
          </p:grpSpPr>
          <p:sp>
            <p:nvSpPr>
              <p:cNvPr id="143645" name="Rectangle 171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646" name="Group 172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47" name="Line 173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648" name="Line 174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17" name="Group 175"/>
            <p:cNvGrpSpPr>
              <a:grpSpLocks/>
            </p:cNvGrpSpPr>
            <p:nvPr/>
          </p:nvGrpSpPr>
          <p:grpSpPr bwMode="auto">
            <a:xfrm rot="-5400000">
              <a:off x="3644107" y="1739107"/>
              <a:ext cx="246063" cy="82550"/>
              <a:chOff x="11791" y="9249"/>
              <a:chExt cx="256" cy="79"/>
            </a:xfrm>
          </p:grpSpPr>
          <p:sp>
            <p:nvSpPr>
              <p:cNvPr id="143641" name="Rectangle 176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642" name="Group 177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43" name="Line 178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644" name="Line 179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18" name="Group 180"/>
            <p:cNvGrpSpPr>
              <a:grpSpLocks/>
            </p:cNvGrpSpPr>
            <p:nvPr/>
          </p:nvGrpSpPr>
          <p:grpSpPr bwMode="auto">
            <a:xfrm rot="-5400000">
              <a:off x="4672807" y="1739107"/>
              <a:ext cx="246063" cy="82550"/>
              <a:chOff x="11791" y="9249"/>
              <a:chExt cx="256" cy="79"/>
            </a:xfrm>
          </p:grpSpPr>
          <p:sp>
            <p:nvSpPr>
              <p:cNvPr id="143637" name="Rectangle 181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  <p:grpSp>
            <p:nvGrpSpPr>
              <p:cNvPr id="143638" name="Group 182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39" name="Line 183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  <p:sp>
              <p:nvSpPr>
                <p:cNvPr id="143640" name="Line 184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43519" name="Group 185"/>
            <p:cNvGrpSpPr>
              <a:grpSpLocks/>
            </p:cNvGrpSpPr>
            <p:nvPr/>
          </p:nvGrpSpPr>
          <p:grpSpPr bwMode="auto">
            <a:xfrm rot="-5400000">
              <a:off x="5701507" y="1739107"/>
              <a:ext cx="246063" cy="82550"/>
              <a:chOff x="11791" y="9249"/>
              <a:chExt cx="256" cy="79"/>
            </a:xfrm>
          </p:grpSpPr>
          <p:sp>
            <p:nvSpPr>
              <p:cNvPr id="143633" name="Rectangle 186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  <p:grpSp>
            <p:nvGrpSpPr>
              <p:cNvPr id="143634" name="Group 187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35" name="Line 188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  <p:sp>
              <p:nvSpPr>
                <p:cNvPr id="143636" name="Line 189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43520" name="Group 190"/>
            <p:cNvGrpSpPr>
              <a:grpSpLocks/>
            </p:cNvGrpSpPr>
            <p:nvPr/>
          </p:nvGrpSpPr>
          <p:grpSpPr bwMode="auto">
            <a:xfrm>
              <a:off x="2347913" y="2162175"/>
              <a:ext cx="273050" cy="76200"/>
              <a:chOff x="11791" y="9249"/>
              <a:chExt cx="256" cy="79"/>
            </a:xfrm>
          </p:grpSpPr>
          <p:sp>
            <p:nvSpPr>
              <p:cNvPr id="143629" name="Rectangle 191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630" name="Group 192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31" name="Line 193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632" name="Line 194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21" name="Group 195"/>
            <p:cNvGrpSpPr>
              <a:grpSpLocks/>
            </p:cNvGrpSpPr>
            <p:nvPr/>
          </p:nvGrpSpPr>
          <p:grpSpPr bwMode="auto">
            <a:xfrm>
              <a:off x="3376613" y="2162175"/>
              <a:ext cx="273050" cy="76200"/>
              <a:chOff x="11791" y="9249"/>
              <a:chExt cx="256" cy="79"/>
            </a:xfrm>
          </p:grpSpPr>
          <p:sp>
            <p:nvSpPr>
              <p:cNvPr id="143625" name="Rectangle 196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626" name="Group 197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27" name="Line 198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628" name="Line 199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22" name="Group 200"/>
            <p:cNvGrpSpPr>
              <a:grpSpLocks/>
            </p:cNvGrpSpPr>
            <p:nvPr/>
          </p:nvGrpSpPr>
          <p:grpSpPr bwMode="auto">
            <a:xfrm>
              <a:off x="4402138" y="2162175"/>
              <a:ext cx="273050" cy="76200"/>
              <a:chOff x="11791" y="9249"/>
              <a:chExt cx="256" cy="79"/>
            </a:xfrm>
          </p:grpSpPr>
          <p:sp>
            <p:nvSpPr>
              <p:cNvPr id="143621" name="Rectangle 201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622" name="Group 202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23" name="Line 203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624" name="Line 204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23" name="Group 205"/>
            <p:cNvGrpSpPr>
              <a:grpSpLocks/>
            </p:cNvGrpSpPr>
            <p:nvPr/>
          </p:nvGrpSpPr>
          <p:grpSpPr bwMode="auto">
            <a:xfrm>
              <a:off x="5430838" y="2162175"/>
              <a:ext cx="273050" cy="76200"/>
              <a:chOff x="11791" y="9249"/>
              <a:chExt cx="256" cy="79"/>
            </a:xfrm>
          </p:grpSpPr>
          <p:sp>
            <p:nvSpPr>
              <p:cNvPr id="143617" name="Rectangle 206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  <p:grpSp>
            <p:nvGrpSpPr>
              <p:cNvPr id="143618" name="Group 207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19" name="Line 208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  <p:sp>
              <p:nvSpPr>
                <p:cNvPr id="143620" name="Line 209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43524" name="Group 210"/>
            <p:cNvGrpSpPr>
              <a:grpSpLocks/>
            </p:cNvGrpSpPr>
            <p:nvPr/>
          </p:nvGrpSpPr>
          <p:grpSpPr bwMode="auto">
            <a:xfrm>
              <a:off x="2347913" y="2782888"/>
              <a:ext cx="273050" cy="76200"/>
              <a:chOff x="11791" y="9249"/>
              <a:chExt cx="256" cy="79"/>
            </a:xfrm>
          </p:grpSpPr>
          <p:sp>
            <p:nvSpPr>
              <p:cNvPr id="143613" name="Rectangle 211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614" name="Group 212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15" name="Line 213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616" name="Line 214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25" name="Group 215"/>
            <p:cNvGrpSpPr>
              <a:grpSpLocks/>
            </p:cNvGrpSpPr>
            <p:nvPr/>
          </p:nvGrpSpPr>
          <p:grpSpPr bwMode="auto">
            <a:xfrm>
              <a:off x="3376613" y="2782888"/>
              <a:ext cx="273050" cy="76200"/>
              <a:chOff x="11791" y="9249"/>
              <a:chExt cx="256" cy="79"/>
            </a:xfrm>
          </p:grpSpPr>
          <p:sp>
            <p:nvSpPr>
              <p:cNvPr id="143609" name="Rectangle 216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610" name="Group 217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11" name="Line 218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612" name="Line 219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26" name="Group 220"/>
            <p:cNvGrpSpPr>
              <a:grpSpLocks/>
            </p:cNvGrpSpPr>
            <p:nvPr/>
          </p:nvGrpSpPr>
          <p:grpSpPr bwMode="auto">
            <a:xfrm>
              <a:off x="4402138" y="2782888"/>
              <a:ext cx="273050" cy="76200"/>
              <a:chOff x="11791" y="9249"/>
              <a:chExt cx="256" cy="79"/>
            </a:xfrm>
          </p:grpSpPr>
          <p:sp>
            <p:nvSpPr>
              <p:cNvPr id="143605" name="Rectangle 221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606" name="Group 222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07" name="Line 223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608" name="Line 224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27" name="Group 225"/>
            <p:cNvGrpSpPr>
              <a:grpSpLocks/>
            </p:cNvGrpSpPr>
            <p:nvPr/>
          </p:nvGrpSpPr>
          <p:grpSpPr bwMode="auto">
            <a:xfrm>
              <a:off x="5430838" y="2782888"/>
              <a:ext cx="273050" cy="76200"/>
              <a:chOff x="11791" y="9249"/>
              <a:chExt cx="256" cy="79"/>
            </a:xfrm>
          </p:grpSpPr>
          <p:sp>
            <p:nvSpPr>
              <p:cNvPr id="143601" name="Rectangle 226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  <p:grpSp>
            <p:nvGrpSpPr>
              <p:cNvPr id="143602" name="Group 227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603" name="Line 228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  <p:sp>
              <p:nvSpPr>
                <p:cNvPr id="143604" name="Line 229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43528" name="Group 230"/>
            <p:cNvGrpSpPr>
              <a:grpSpLocks/>
            </p:cNvGrpSpPr>
            <p:nvPr/>
          </p:nvGrpSpPr>
          <p:grpSpPr bwMode="auto">
            <a:xfrm>
              <a:off x="2347913" y="3406776"/>
              <a:ext cx="273050" cy="74613"/>
              <a:chOff x="11791" y="9249"/>
              <a:chExt cx="256" cy="79"/>
            </a:xfrm>
          </p:grpSpPr>
          <p:sp>
            <p:nvSpPr>
              <p:cNvPr id="143597" name="Rectangle 231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598" name="Group 232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599" name="Line 233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600" name="Line 234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29" name="Group 235"/>
            <p:cNvGrpSpPr>
              <a:grpSpLocks/>
            </p:cNvGrpSpPr>
            <p:nvPr/>
          </p:nvGrpSpPr>
          <p:grpSpPr bwMode="auto">
            <a:xfrm>
              <a:off x="3376613" y="3406776"/>
              <a:ext cx="273050" cy="74613"/>
              <a:chOff x="11791" y="9249"/>
              <a:chExt cx="256" cy="79"/>
            </a:xfrm>
          </p:grpSpPr>
          <p:sp>
            <p:nvSpPr>
              <p:cNvPr id="143593" name="Rectangle 236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594" name="Group 237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595" name="Line 238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596" name="Line 239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30" name="Group 240"/>
            <p:cNvGrpSpPr>
              <a:grpSpLocks/>
            </p:cNvGrpSpPr>
            <p:nvPr/>
          </p:nvGrpSpPr>
          <p:grpSpPr bwMode="auto">
            <a:xfrm>
              <a:off x="4402138" y="3406776"/>
              <a:ext cx="273050" cy="74613"/>
              <a:chOff x="11791" y="9249"/>
              <a:chExt cx="256" cy="79"/>
            </a:xfrm>
          </p:grpSpPr>
          <p:sp>
            <p:nvSpPr>
              <p:cNvPr id="143589" name="Rectangle 241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590" name="Group 242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591" name="Line 243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592" name="Line 244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31" name="Group 245"/>
            <p:cNvGrpSpPr>
              <a:grpSpLocks/>
            </p:cNvGrpSpPr>
            <p:nvPr/>
          </p:nvGrpSpPr>
          <p:grpSpPr bwMode="auto">
            <a:xfrm>
              <a:off x="5430838" y="3406776"/>
              <a:ext cx="273050" cy="74613"/>
              <a:chOff x="11791" y="9249"/>
              <a:chExt cx="256" cy="79"/>
            </a:xfrm>
          </p:grpSpPr>
          <p:sp>
            <p:nvSpPr>
              <p:cNvPr id="143585" name="Rectangle 246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  <p:grpSp>
            <p:nvGrpSpPr>
              <p:cNvPr id="143586" name="Group 247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587" name="Line 248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  <p:sp>
              <p:nvSpPr>
                <p:cNvPr id="143588" name="Line 249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43532" name="Group 250"/>
            <p:cNvGrpSpPr>
              <a:grpSpLocks/>
            </p:cNvGrpSpPr>
            <p:nvPr/>
          </p:nvGrpSpPr>
          <p:grpSpPr bwMode="auto">
            <a:xfrm>
              <a:off x="2347913" y="4033838"/>
              <a:ext cx="273050" cy="74612"/>
              <a:chOff x="11791" y="9249"/>
              <a:chExt cx="256" cy="79"/>
            </a:xfrm>
          </p:grpSpPr>
          <p:sp>
            <p:nvSpPr>
              <p:cNvPr id="143581" name="Rectangle 251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582" name="Group 252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583" name="Line 253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584" name="Line 254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33" name="Group 255"/>
            <p:cNvGrpSpPr>
              <a:grpSpLocks/>
            </p:cNvGrpSpPr>
            <p:nvPr/>
          </p:nvGrpSpPr>
          <p:grpSpPr bwMode="auto">
            <a:xfrm>
              <a:off x="3376613" y="4033838"/>
              <a:ext cx="273050" cy="74612"/>
              <a:chOff x="11791" y="9249"/>
              <a:chExt cx="256" cy="79"/>
            </a:xfrm>
          </p:grpSpPr>
          <p:sp>
            <p:nvSpPr>
              <p:cNvPr id="143577" name="Rectangle 256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578" name="Group 257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579" name="Line 258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580" name="Line 259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34" name="Group 260"/>
            <p:cNvGrpSpPr>
              <a:grpSpLocks/>
            </p:cNvGrpSpPr>
            <p:nvPr/>
          </p:nvGrpSpPr>
          <p:grpSpPr bwMode="auto">
            <a:xfrm>
              <a:off x="4402138" y="4033838"/>
              <a:ext cx="273050" cy="74612"/>
              <a:chOff x="11791" y="9249"/>
              <a:chExt cx="256" cy="79"/>
            </a:xfrm>
          </p:grpSpPr>
          <p:sp>
            <p:nvSpPr>
              <p:cNvPr id="143573" name="Rectangle 261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  <p:grpSp>
            <p:nvGrpSpPr>
              <p:cNvPr id="143574" name="Group 262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575" name="Line 263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43576" name="Line 264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grpSp>
          <p:nvGrpSpPr>
            <p:cNvPr id="143535" name="Group 265"/>
            <p:cNvGrpSpPr>
              <a:grpSpLocks/>
            </p:cNvGrpSpPr>
            <p:nvPr/>
          </p:nvGrpSpPr>
          <p:grpSpPr bwMode="auto">
            <a:xfrm>
              <a:off x="5430838" y="4033838"/>
              <a:ext cx="273050" cy="74612"/>
              <a:chOff x="11791" y="9249"/>
              <a:chExt cx="256" cy="79"/>
            </a:xfrm>
          </p:grpSpPr>
          <p:sp>
            <p:nvSpPr>
              <p:cNvPr id="143569" name="Rectangle 266"/>
              <p:cNvSpPr>
                <a:spLocks noChangeArrowheads="1"/>
              </p:cNvSpPr>
              <p:nvPr/>
            </p:nvSpPr>
            <p:spPr bwMode="auto">
              <a:xfrm rot="10800000">
                <a:off x="11812" y="9253"/>
                <a:ext cx="215" cy="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  <p:grpSp>
            <p:nvGrpSpPr>
              <p:cNvPr id="143570" name="Group 267"/>
              <p:cNvGrpSpPr>
                <a:grpSpLocks/>
              </p:cNvGrpSpPr>
              <p:nvPr/>
            </p:nvGrpSpPr>
            <p:grpSpPr bwMode="auto">
              <a:xfrm>
                <a:off x="11791" y="9249"/>
                <a:ext cx="256" cy="79"/>
                <a:chOff x="11791" y="9249"/>
                <a:chExt cx="256" cy="79"/>
              </a:xfrm>
            </p:grpSpPr>
            <p:sp>
              <p:nvSpPr>
                <p:cNvPr id="143571" name="Line 268"/>
                <p:cNvSpPr>
                  <a:spLocks noChangeShapeType="1"/>
                </p:cNvSpPr>
                <p:nvPr/>
              </p:nvSpPr>
              <p:spPr bwMode="auto">
                <a:xfrm rot="10800000">
                  <a:off x="11791" y="9328"/>
                  <a:ext cx="256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  <p:sp>
              <p:nvSpPr>
                <p:cNvPr id="143572" name="Line 269"/>
                <p:cNvSpPr>
                  <a:spLocks noChangeShapeType="1"/>
                </p:cNvSpPr>
                <p:nvPr/>
              </p:nvSpPr>
              <p:spPr bwMode="auto">
                <a:xfrm rot="10800000">
                  <a:off x="11845" y="9249"/>
                  <a:ext cx="148" cy="0"/>
                </a:xfrm>
                <a:prstGeom prst="line">
                  <a:avLst/>
                </a:prstGeom>
                <a:noFill/>
                <a:ln w="1651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C00000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43537" name="Group 277"/>
            <p:cNvGrpSpPr>
              <a:grpSpLocks/>
            </p:cNvGrpSpPr>
            <p:nvPr/>
          </p:nvGrpSpPr>
          <p:grpSpPr bwMode="auto">
            <a:xfrm>
              <a:off x="4940146" y="4411663"/>
              <a:ext cx="59424" cy="1268412"/>
              <a:chOff x="11712" y="10671"/>
              <a:chExt cx="56" cy="1323"/>
            </a:xfrm>
          </p:grpSpPr>
          <p:sp>
            <p:nvSpPr>
              <p:cNvPr id="143558" name="Line 279"/>
              <p:cNvSpPr>
                <a:spLocks noChangeShapeType="1"/>
              </p:cNvSpPr>
              <p:nvPr/>
            </p:nvSpPr>
            <p:spPr bwMode="auto">
              <a:xfrm>
                <a:off x="11712" y="10671"/>
                <a:ext cx="0" cy="1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  <p:sp>
            <p:nvSpPr>
              <p:cNvPr id="143561" name="Line 282"/>
              <p:cNvSpPr>
                <a:spLocks noChangeShapeType="1"/>
              </p:cNvSpPr>
              <p:nvPr/>
            </p:nvSpPr>
            <p:spPr bwMode="auto">
              <a:xfrm>
                <a:off x="11768" y="11020"/>
                <a:ext cx="0" cy="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</p:grpSp>
        <p:sp>
          <p:nvSpPr>
            <p:cNvPr id="143539" name="Freeform 285"/>
            <p:cNvSpPr>
              <a:spLocks/>
            </p:cNvSpPr>
            <p:nvPr/>
          </p:nvSpPr>
          <p:spPr bwMode="auto">
            <a:xfrm>
              <a:off x="1543051" y="4411664"/>
              <a:ext cx="1311275" cy="225425"/>
            </a:xfrm>
            <a:custGeom>
              <a:avLst/>
              <a:gdLst>
                <a:gd name="T0" fmla="*/ 2147483647 w 1234"/>
                <a:gd name="T1" fmla="*/ 2147483647 h 235"/>
                <a:gd name="T2" fmla="*/ 2147483647 w 1234"/>
                <a:gd name="T3" fmla="*/ 0 h 235"/>
                <a:gd name="T4" fmla="*/ 2147483647 w 1234"/>
                <a:gd name="T5" fmla="*/ 0 h 235"/>
                <a:gd name="T6" fmla="*/ 2147483647 w 1234"/>
                <a:gd name="T7" fmla="*/ 2147483647 h 235"/>
                <a:gd name="T8" fmla="*/ 0 w 1234"/>
                <a:gd name="T9" fmla="*/ 2147483647 h 2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4"/>
                <a:gd name="T16" fmla="*/ 0 h 235"/>
                <a:gd name="T17" fmla="*/ 1234 w 1234"/>
                <a:gd name="T18" fmla="*/ 235 h 2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4" h="235">
                  <a:moveTo>
                    <a:pt x="1234" y="114"/>
                  </a:moveTo>
                  <a:lnTo>
                    <a:pt x="1234" y="0"/>
                  </a:lnTo>
                  <a:lnTo>
                    <a:pt x="948" y="0"/>
                  </a:lnTo>
                  <a:lnTo>
                    <a:pt x="948" y="235"/>
                  </a:lnTo>
                  <a:lnTo>
                    <a:pt x="0" y="2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248542" name="Text Box 286"/>
            <p:cNvSpPr txBox="1">
              <a:spLocks noChangeArrowheads="1"/>
            </p:cNvSpPr>
            <p:nvPr/>
          </p:nvSpPr>
          <p:spPr bwMode="auto">
            <a:xfrm>
              <a:off x="1109664" y="3851275"/>
              <a:ext cx="439737" cy="1905000"/>
            </a:xfrm>
            <a:prstGeom prst="rect">
              <a:avLst/>
            </a:prstGeom>
            <a:solidFill>
              <a:srgbClr val="00FF99"/>
            </a:solidFill>
            <a:ln w="1651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lIns="0" tIns="0" rIns="0" bIns="0" anchor="ctr" anchorCtr="1"/>
            <a:lstStyle/>
            <a:p>
              <a:pPr algn="r">
                <a:spcBef>
                  <a:spcPts val="200"/>
                </a:spcBef>
                <a:defRPr/>
              </a:pPr>
              <a:r>
                <a:rPr lang="zh-CN" altLang="en-US" dirty="0">
                  <a:latin typeface="+mn-ea"/>
                </a:rPr>
                <a:t>列地址译码器</a:t>
              </a:r>
              <a:endParaRPr lang="zh-CN" altLang="en-US" dirty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endParaRPr>
            </a:p>
          </p:txBody>
        </p:sp>
        <p:sp>
          <p:nvSpPr>
            <p:cNvPr id="1248543" name="Text Box 287"/>
            <p:cNvSpPr txBox="1">
              <a:spLocks noChangeArrowheads="1"/>
            </p:cNvSpPr>
            <p:nvPr/>
          </p:nvSpPr>
          <p:spPr bwMode="auto">
            <a:xfrm>
              <a:off x="6702425" y="5698167"/>
              <a:ext cx="196850" cy="182563"/>
            </a:xfrm>
            <a:prstGeom prst="rect">
              <a:avLst/>
            </a:prstGeom>
            <a:noFill/>
            <a:ln w="1651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>
                <a:defRPr/>
              </a:pPr>
              <a:r>
                <a:rPr lang="en-US" altLang="zh-CN" dirty="0">
                  <a:solidFill>
                    <a:srgbClr val="C00000"/>
                  </a:solidFill>
                  <a:latin typeface="+mn-ea"/>
                </a:rPr>
                <a:t>5</a:t>
              </a:r>
              <a:endPara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43553" name="Line 293"/>
            <p:cNvSpPr>
              <a:spLocks noChangeShapeType="1"/>
            </p:cNvSpPr>
            <p:nvPr/>
          </p:nvSpPr>
          <p:spPr bwMode="auto">
            <a:xfrm>
              <a:off x="2928105" y="4739820"/>
              <a:ext cx="0" cy="9339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43544" name="Group 295"/>
            <p:cNvGrpSpPr>
              <a:grpSpLocks/>
            </p:cNvGrpSpPr>
            <p:nvPr/>
          </p:nvGrpSpPr>
          <p:grpSpPr bwMode="auto">
            <a:xfrm>
              <a:off x="3904550" y="4411663"/>
              <a:ext cx="59188" cy="1268412"/>
              <a:chOff x="11712" y="10671"/>
              <a:chExt cx="56" cy="1323"/>
            </a:xfrm>
          </p:grpSpPr>
          <p:sp>
            <p:nvSpPr>
              <p:cNvPr id="143547" name="Line 297"/>
              <p:cNvSpPr>
                <a:spLocks noChangeShapeType="1"/>
              </p:cNvSpPr>
              <p:nvPr/>
            </p:nvSpPr>
            <p:spPr bwMode="auto">
              <a:xfrm>
                <a:off x="11712" y="10671"/>
                <a:ext cx="0" cy="13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43550" name="Line 300"/>
              <p:cNvSpPr>
                <a:spLocks noChangeShapeType="1"/>
              </p:cNvSpPr>
              <p:nvPr/>
            </p:nvSpPr>
            <p:spPr bwMode="auto">
              <a:xfrm>
                <a:off x="11768" y="11020"/>
                <a:ext cx="0" cy="9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45C78DB-B3BF-4D72-871F-641F58522842}"/>
                </a:ext>
              </a:extLst>
            </p:cNvPr>
            <p:cNvGrpSpPr/>
            <p:nvPr/>
          </p:nvGrpSpPr>
          <p:grpSpPr>
            <a:xfrm>
              <a:off x="5822318" y="4527550"/>
              <a:ext cx="377502" cy="228132"/>
              <a:chOff x="7974968" y="4527550"/>
              <a:chExt cx="377502" cy="228132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EB2D0FE-1534-4986-B9EE-4C2D1DB27B49}"/>
                  </a:ext>
                </a:extLst>
              </p:cNvPr>
              <p:cNvSpPr/>
              <p:nvPr/>
            </p:nvSpPr>
            <p:spPr>
              <a:xfrm>
                <a:off x="7974968" y="4527550"/>
                <a:ext cx="377502" cy="22813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03" name="AutoShape 276">
                <a:extLst>
                  <a:ext uri="{FF2B5EF4-FFF2-40B4-BE49-F238E27FC236}">
                    <a16:creationId xmlns:a16="http://schemas.microsoft.com/office/drawing/2014/main" id="{B37974F8-E5CC-48D1-9AD6-A90A6CF9B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8122038" y="4657100"/>
                <a:ext cx="90197" cy="81493"/>
              </a:xfrm>
              <a:prstGeom prst="triangle">
                <a:avLst>
                  <a:gd name="adj" fmla="val 50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</p:grpSp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1EAA477F-E6CF-494B-B3DF-14117E08F079}"/>
                </a:ext>
              </a:extLst>
            </p:cNvPr>
            <p:cNvGrpSpPr/>
            <p:nvPr/>
          </p:nvGrpSpPr>
          <p:grpSpPr>
            <a:xfrm>
              <a:off x="4807152" y="4534272"/>
              <a:ext cx="377502" cy="228132"/>
              <a:chOff x="7974968" y="4527550"/>
              <a:chExt cx="377502" cy="228132"/>
            </a:xfrm>
          </p:grpSpPr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53777E4E-E183-4A45-BF6B-B5E4AFBA685B}"/>
                  </a:ext>
                </a:extLst>
              </p:cNvPr>
              <p:cNvSpPr/>
              <p:nvPr/>
            </p:nvSpPr>
            <p:spPr>
              <a:xfrm>
                <a:off x="7974968" y="4527550"/>
                <a:ext cx="377502" cy="22813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07" name="AutoShape 276">
                <a:extLst>
                  <a:ext uri="{FF2B5EF4-FFF2-40B4-BE49-F238E27FC236}">
                    <a16:creationId xmlns:a16="http://schemas.microsoft.com/office/drawing/2014/main" id="{31C12FDE-813A-4199-8689-55EC42081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8122038" y="4657100"/>
                <a:ext cx="90197" cy="81493"/>
              </a:xfrm>
              <a:prstGeom prst="triangle">
                <a:avLst>
                  <a:gd name="adj" fmla="val 50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</p:grpSp>
        <p:grpSp>
          <p:nvGrpSpPr>
            <p:cNvPr id="308" name="组合 307">
              <a:extLst>
                <a:ext uri="{FF2B5EF4-FFF2-40B4-BE49-F238E27FC236}">
                  <a16:creationId xmlns:a16="http://schemas.microsoft.com/office/drawing/2014/main" id="{7213FDF7-EC37-4472-A175-C3004FD08014}"/>
                </a:ext>
              </a:extLst>
            </p:cNvPr>
            <p:cNvGrpSpPr/>
            <p:nvPr/>
          </p:nvGrpSpPr>
          <p:grpSpPr>
            <a:xfrm>
              <a:off x="3773740" y="4538661"/>
              <a:ext cx="377502" cy="228132"/>
              <a:chOff x="7974968" y="4527550"/>
              <a:chExt cx="377502" cy="228132"/>
            </a:xfrm>
          </p:grpSpPr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0484B972-ADC1-4226-8484-1503E17F2D8E}"/>
                  </a:ext>
                </a:extLst>
              </p:cNvPr>
              <p:cNvSpPr/>
              <p:nvPr/>
            </p:nvSpPr>
            <p:spPr>
              <a:xfrm>
                <a:off x="7974968" y="4527550"/>
                <a:ext cx="377502" cy="22813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AutoShape 276">
                <a:extLst>
                  <a:ext uri="{FF2B5EF4-FFF2-40B4-BE49-F238E27FC236}">
                    <a16:creationId xmlns:a16="http://schemas.microsoft.com/office/drawing/2014/main" id="{003397AB-440D-42CC-B5D3-A384DF1FD9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8122038" y="4657100"/>
                <a:ext cx="90197" cy="81493"/>
              </a:xfrm>
              <a:prstGeom prst="triangle">
                <a:avLst>
                  <a:gd name="adj" fmla="val 50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B749B22B-28A6-45EA-9162-854180ADB11D}"/>
                </a:ext>
              </a:extLst>
            </p:cNvPr>
            <p:cNvGrpSpPr/>
            <p:nvPr/>
          </p:nvGrpSpPr>
          <p:grpSpPr>
            <a:xfrm>
              <a:off x="2729327" y="4534372"/>
              <a:ext cx="377502" cy="228132"/>
              <a:chOff x="7974968" y="4527550"/>
              <a:chExt cx="377502" cy="228132"/>
            </a:xfrm>
          </p:grpSpPr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695FFDE6-56FB-4F82-BB02-C08EC0A11D91}"/>
                  </a:ext>
                </a:extLst>
              </p:cNvPr>
              <p:cNvSpPr/>
              <p:nvPr/>
            </p:nvSpPr>
            <p:spPr>
              <a:xfrm>
                <a:off x="7974968" y="4527550"/>
                <a:ext cx="377502" cy="22813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AutoShape 276">
                <a:extLst>
                  <a:ext uri="{FF2B5EF4-FFF2-40B4-BE49-F238E27FC236}">
                    <a16:creationId xmlns:a16="http://schemas.microsoft.com/office/drawing/2014/main" id="{10BA61EE-F2AC-4EFA-94B6-E5AA21985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8122038" y="4657100"/>
                <a:ext cx="90197" cy="81493"/>
              </a:xfrm>
              <a:prstGeom prst="triangle">
                <a:avLst>
                  <a:gd name="adj" fmla="val 50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61A69C0B-1F2C-4A66-93D7-3F621AD6C1A4}"/>
                </a:ext>
              </a:extLst>
            </p:cNvPr>
            <p:cNvGrpSpPr/>
            <p:nvPr/>
          </p:nvGrpSpPr>
          <p:grpSpPr>
            <a:xfrm rot="16200000">
              <a:off x="6376782" y="5546959"/>
              <a:ext cx="377502" cy="228132"/>
              <a:chOff x="7974968" y="4527550"/>
              <a:chExt cx="377502" cy="228132"/>
            </a:xfrm>
          </p:grpSpPr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3CFBCD69-B6CE-4F54-BFFF-6BBA1FD9BF5E}"/>
                  </a:ext>
                </a:extLst>
              </p:cNvPr>
              <p:cNvSpPr/>
              <p:nvPr/>
            </p:nvSpPr>
            <p:spPr>
              <a:xfrm>
                <a:off x="7974968" y="4527550"/>
                <a:ext cx="377502" cy="228132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00000"/>
                  </a:solidFill>
                </a:endParaRPr>
              </a:p>
            </p:txBody>
          </p:sp>
          <p:sp>
            <p:nvSpPr>
              <p:cNvPr id="318" name="AutoShape 276">
                <a:extLst>
                  <a:ext uri="{FF2B5EF4-FFF2-40B4-BE49-F238E27FC236}">
                    <a16:creationId xmlns:a16="http://schemas.microsoft.com/office/drawing/2014/main" id="{D85A0600-E435-4464-A87B-78E6DE0AA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8122038" y="4657100"/>
                <a:ext cx="90197" cy="81493"/>
              </a:xfrm>
              <a:prstGeom prst="triangle">
                <a:avLst>
                  <a:gd name="adj" fmla="val 50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>
                  <a:solidFill>
                    <a:srgbClr val="C00000"/>
                  </a:solidFill>
                  <a:latin typeface="+mn-ea"/>
                </a:endParaRPr>
              </a:p>
            </p:txBody>
          </p:sp>
        </p:grpSp>
      </p:grpSp>
      <p:sp>
        <p:nvSpPr>
          <p:cNvPr id="299" name="Rectangle 166">
            <a:extLst>
              <a:ext uri="{FF2B5EF4-FFF2-40B4-BE49-F238E27FC236}">
                <a16:creationId xmlns:a16="http://schemas.microsoft.com/office/drawing/2014/main" id="{DDA2CCB6-1EFD-4E82-ABE3-A23CEF766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974" y="2614617"/>
            <a:ext cx="5029026" cy="654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当前阵列中每一位存储的都是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713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熔丝式</a:t>
            </a:r>
            <a:r>
              <a:rPr lang="en-US" altLang="en-US"/>
              <a:t>ROM</a:t>
            </a:r>
            <a:r>
              <a:rPr lang="en-US" altLang="zh-CN"/>
              <a:t>(PROM)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CDB15C5-10FD-4838-B1DC-CF4942A350DB}"/>
              </a:ext>
            </a:extLst>
          </p:cNvPr>
          <p:cNvGrpSpPr/>
          <p:nvPr/>
        </p:nvGrpSpPr>
        <p:grpSpPr>
          <a:xfrm>
            <a:off x="590550" y="1365908"/>
            <a:ext cx="5505450" cy="4126184"/>
            <a:chOff x="3524250" y="1381125"/>
            <a:chExt cx="5505450" cy="4126184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48FAA87E-0C40-4BC8-8C2A-F382AE8049CA}"/>
                </a:ext>
              </a:extLst>
            </p:cNvPr>
            <p:cNvSpPr/>
            <p:nvPr/>
          </p:nvSpPr>
          <p:spPr>
            <a:xfrm>
              <a:off x="3524250" y="1381125"/>
              <a:ext cx="5505450" cy="4126184"/>
            </a:xfrm>
            <a:prstGeom prst="roundRect">
              <a:avLst>
                <a:gd name="adj" fmla="val 2586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D525838-68FB-412E-87BC-56FC5463B47C}"/>
                </a:ext>
              </a:extLst>
            </p:cNvPr>
            <p:cNvGrpSpPr/>
            <p:nvPr/>
          </p:nvGrpSpPr>
          <p:grpSpPr>
            <a:xfrm>
              <a:off x="3754438" y="1697173"/>
              <a:ext cx="4683124" cy="3494088"/>
              <a:chOff x="4325939" y="2600325"/>
              <a:chExt cx="3276599" cy="2484439"/>
            </a:xfrm>
          </p:grpSpPr>
          <p:grpSp>
            <p:nvGrpSpPr>
              <p:cNvPr id="144387" name="Group 5"/>
              <p:cNvGrpSpPr>
                <a:grpSpLocks/>
              </p:cNvGrpSpPr>
              <p:nvPr/>
            </p:nvGrpSpPr>
            <p:grpSpPr bwMode="auto">
              <a:xfrm>
                <a:off x="4402138" y="2600325"/>
                <a:ext cx="3200400" cy="2209800"/>
                <a:chOff x="1968" y="1872"/>
                <a:chExt cx="1776" cy="1440"/>
              </a:xfrm>
            </p:grpSpPr>
            <p:sp>
              <p:nvSpPr>
                <p:cNvPr id="144393" name="Line 6"/>
                <p:cNvSpPr>
                  <a:spLocks noChangeShapeType="1"/>
                </p:cNvSpPr>
                <p:nvPr/>
              </p:nvSpPr>
              <p:spPr bwMode="auto">
                <a:xfrm>
                  <a:off x="1968" y="2140"/>
                  <a:ext cx="1776" cy="2"/>
                </a:xfrm>
                <a:prstGeom prst="line">
                  <a:avLst/>
                </a:prstGeom>
                <a:noFill/>
                <a:ln w="19050">
                  <a:solidFill>
                    <a:schemeClr val="folHlink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>
                    <a:latin typeface="+mj-ea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394" name="Line 7"/>
                <p:cNvSpPr>
                  <a:spLocks noChangeShapeType="1"/>
                </p:cNvSpPr>
                <p:nvPr/>
              </p:nvSpPr>
              <p:spPr bwMode="auto">
                <a:xfrm>
                  <a:off x="3370" y="1872"/>
                  <a:ext cx="0" cy="1440"/>
                </a:xfrm>
                <a:prstGeom prst="line">
                  <a:avLst/>
                </a:prstGeom>
                <a:noFill/>
                <a:ln w="19050">
                  <a:solidFill>
                    <a:schemeClr val="folHlink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>
                    <a:latin typeface="+mj-ea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395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2622" y="2140"/>
                  <a:ext cx="0" cy="452"/>
                </a:xfrm>
                <a:prstGeom prst="line">
                  <a:avLst/>
                </a:prstGeom>
                <a:noFill/>
                <a:ln w="19050">
                  <a:solidFill>
                    <a:schemeClr val="folHlink"/>
                  </a:solidFill>
                  <a:round/>
                  <a:headEnd type="none" w="sm" len="sm"/>
                  <a:tailEnd type="oval" w="med" len="med"/>
                </a:ln>
              </p:spPr>
              <p:txBody>
                <a:bodyPr/>
                <a:lstStyle/>
                <a:p>
                  <a:endParaRPr lang="zh-CN" altLang="en-US">
                    <a:latin typeface="+mj-ea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396" name="Line 9"/>
                <p:cNvSpPr>
                  <a:spLocks noChangeShapeType="1"/>
                </p:cNvSpPr>
                <p:nvPr/>
              </p:nvSpPr>
              <p:spPr bwMode="auto">
                <a:xfrm>
                  <a:off x="2622" y="2590"/>
                  <a:ext cx="187" cy="2"/>
                </a:xfrm>
                <a:prstGeom prst="line">
                  <a:avLst/>
                </a:prstGeom>
                <a:noFill/>
                <a:ln w="19050">
                  <a:solidFill>
                    <a:schemeClr val="folHlink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>
                    <a:latin typeface="+mj-ea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397" name="Line 10"/>
                <p:cNvSpPr>
                  <a:spLocks noChangeShapeType="1"/>
                </p:cNvSpPr>
                <p:nvPr/>
              </p:nvSpPr>
              <p:spPr bwMode="auto">
                <a:xfrm>
                  <a:off x="2903" y="2501"/>
                  <a:ext cx="467" cy="0"/>
                </a:xfrm>
                <a:prstGeom prst="line">
                  <a:avLst/>
                </a:prstGeom>
                <a:noFill/>
                <a:ln w="19050">
                  <a:solidFill>
                    <a:schemeClr val="folHlink"/>
                  </a:solidFill>
                  <a:round/>
                  <a:headEnd type="none" w="sm" len="sm"/>
                  <a:tailEnd type="oval" w="med" len="med"/>
                </a:ln>
              </p:spPr>
              <p:txBody>
                <a:bodyPr/>
                <a:lstStyle/>
                <a:p>
                  <a:endParaRPr lang="zh-CN" altLang="en-US" dirty="0">
                    <a:latin typeface="+mj-ea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398" name="Line 11"/>
                <p:cNvSpPr>
                  <a:spLocks noChangeShapeType="1"/>
                </p:cNvSpPr>
                <p:nvPr/>
              </p:nvSpPr>
              <p:spPr bwMode="auto">
                <a:xfrm>
                  <a:off x="2903" y="2681"/>
                  <a:ext cx="187" cy="0"/>
                </a:xfrm>
                <a:prstGeom prst="line">
                  <a:avLst/>
                </a:prstGeom>
                <a:noFill/>
                <a:ln w="19050">
                  <a:solidFill>
                    <a:schemeClr val="folHlink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>
                    <a:latin typeface="+mj-ea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399" name="Line 12"/>
                <p:cNvSpPr>
                  <a:spLocks noChangeShapeType="1"/>
                </p:cNvSpPr>
                <p:nvPr/>
              </p:nvSpPr>
              <p:spPr bwMode="auto">
                <a:xfrm>
                  <a:off x="3090" y="2681"/>
                  <a:ext cx="0" cy="181"/>
                </a:xfrm>
                <a:prstGeom prst="line">
                  <a:avLst/>
                </a:prstGeom>
                <a:noFill/>
                <a:ln w="19050">
                  <a:solidFill>
                    <a:schemeClr val="folHlink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>
                    <a:latin typeface="+mj-ea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400" name="Line 13"/>
                <p:cNvSpPr>
                  <a:spLocks noChangeShapeType="1"/>
                </p:cNvSpPr>
                <p:nvPr/>
              </p:nvSpPr>
              <p:spPr bwMode="auto">
                <a:xfrm>
                  <a:off x="2809" y="2501"/>
                  <a:ext cx="0" cy="180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>
                    <a:latin typeface="+mj-ea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401" name="Line 14"/>
                <p:cNvSpPr>
                  <a:spLocks noChangeShapeType="1"/>
                </p:cNvSpPr>
                <p:nvPr/>
              </p:nvSpPr>
              <p:spPr bwMode="auto">
                <a:xfrm>
                  <a:off x="2903" y="2410"/>
                  <a:ext cx="0" cy="361"/>
                </a:xfrm>
                <a:prstGeom prst="line">
                  <a:avLst/>
                </a:prstGeom>
                <a:noFill/>
                <a:ln w="38100">
                  <a:solidFill>
                    <a:schemeClr val="folHlink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>
                    <a:latin typeface="+mj-ea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44402" name="Group 15"/>
                <p:cNvGrpSpPr>
                  <a:grpSpLocks/>
                </p:cNvGrpSpPr>
                <p:nvPr/>
              </p:nvGrpSpPr>
              <p:grpSpPr bwMode="auto">
                <a:xfrm>
                  <a:off x="3039" y="2860"/>
                  <a:ext cx="95" cy="270"/>
                  <a:chOff x="-1" y="0"/>
                  <a:chExt cx="20001" cy="20000"/>
                </a:xfrm>
              </p:grpSpPr>
              <p:sp>
                <p:nvSpPr>
                  <p:cNvPr id="144405" name="Arc 16"/>
                  <p:cNvSpPr>
                    <a:spLocks/>
                  </p:cNvSpPr>
                  <p:nvPr/>
                </p:nvSpPr>
                <p:spPr bwMode="auto">
                  <a:xfrm>
                    <a:off x="9917" y="0"/>
                    <a:ext cx="10083" cy="5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105 w 21600"/>
                      <a:gd name="T3" fmla="*/ 1 h 21600"/>
                      <a:gd name="T4" fmla="*/ 0 w 21600"/>
                      <a:gd name="T5" fmla="*/ 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folHlink"/>
                    </a:solidFill>
                    <a:prstDash val="sysDot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+mj-ea"/>
                      <a:ea typeface="+mj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406" name="Arc 17"/>
                  <p:cNvSpPr>
                    <a:spLocks/>
                  </p:cNvSpPr>
                  <p:nvPr/>
                </p:nvSpPr>
                <p:spPr bwMode="auto">
                  <a:xfrm flipV="1">
                    <a:off x="9917" y="4984"/>
                    <a:ext cx="10083" cy="5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105 w 21600"/>
                      <a:gd name="T3" fmla="*/ 1 h 21600"/>
                      <a:gd name="T4" fmla="*/ 0 w 21600"/>
                      <a:gd name="T5" fmla="*/ 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folHlink"/>
                    </a:solidFill>
                    <a:prstDash val="sysDot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+mj-ea"/>
                      <a:ea typeface="+mj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407" name="Arc 18"/>
                  <p:cNvSpPr>
                    <a:spLocks/>
                  </p:cNvSpPr>
                  <p:nvPr/>
                </p:nvSpPr>
                <p:spPr bwMode="auto">
                  <a:xfrm flipH="1">
                    <a:off x="-1" y="9968"/>
                    <a:ext cx="10083" cy="5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105 w 21600"/>
                      <a:gd name="T3" fmla="*/ 1 h 21600"/>
                      <a:gd name="T4" fmla="*/ 0 w 21600"/>
                      <a:gd name="T5" fmla="*/ 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folHlink"/>
                    </a:solidFill>
                    <a:prstDash val="sysDot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+mj-ea"/>
                      <a:ea typeface="+mj-ea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4408" name="Arc 19"/>
                  <p:cNvSpPr>
                    <a:spLocks/>
                  </p:cNvSpPr>
                  <p:nvPr/>
                </p:nvSpPr>
                <p:spPr bwMode="auto">
                  <a:xfrm flipH="1" flipV="1">
                    <a:off x="-1" y="14952"/>
                    <a:ext cx="10083" cy="5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105 w 21600"/>
                      <a:gd name="T3" fmla="*/ 1 h 21600"/>
                      <a:gd name="T4" fmla="*/ 0 w 21600"/>
                      <a:gd name="T5" fmla="*/ 1 h 2160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1600"/>
                      <a:gd name="T11" fmla="*/ 21600 w 21600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1600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</a:path>
                      <a:path w="21600" h="21600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19050">
                    <a:solidFill>
                      <a:schemeClr val="folHlink"/>
                    </a:solidFill>
                    <a:prstDash val="sysDot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>
                      <a:latin typeface="+mj-ea"/>
                      <a:ea typeface="+mj-ea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44403" name="Line 20"/>
                <p:cNvSpPr>
                  <a:spLocks noChangeShapeType="1"/>
                </p:cNvSpPr>
                <p:nvPr/>
              </p:nvSpPr>
              <p:spPr bwMode="auto">
                <a:xfrm>
                  <a:off x="3090" y="3130"/>
                  <a:ext cx="0" cy="182"/>
                </a:xfrm>
                <a:prstGeom prst="line">
                  <a:avLst/>
                </a:prstGeom>
                <a:noFill/>
                <a:ln w="19050">
                  <a:solidFill>
                    <a:schemeClr val="folHlink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>
                    <a:latin typeface="+mj-ea"/>
                    <a:ea typeface="+mj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4404" name="Line 21"/>
                <p:cNvSpPr>
                  <a:spLocks noChangeShapeType="1"/>
                </p:cNvSpPr>
                <p:nvPr/>
              </p:nvSpPr>
              <p:spPr bwMode="auto">
                <a:xfrm>
                  <a:off x="2996" y="3310"/>
                  <a:ext cx="187" cy="2"/>
                </a:xfrm>
                <a:prstGeom prst="line">
                  <a:avLst/>
                </a:prstGeom>
                <a:noFill/>
                <a:ln w="19050">
                  <a:solidFill>
                    <a:schemeClr val="folHlink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zh-CN" altLang="en-US">
                    <a:latin typeface="+mj-ea"/>
                    <a:ea typeface="+mj-ea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194006" name="Text Box 22"/>
              <p:cNvSpPr txBox="1">
                <a:spLocks noChangeArrowheads="1"/>
              </p:cNvSpPr>
              <p:nvPr/>
            </p:nvSpPr>
            <p:spPr bwMode="auto">
              <a:xfrm>
                <a:off x="4325939" y="2600326"/>
                <a:ext cx="420687" cy="436563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2400">
                    <a:latin typeface="+mj-ea"/>
                    <a:ea typeface="+mj-ea"/>
                    <a:cs typeface="Times New Roman" panose="02020603050405020304" pitchFamily="18" charset="0"/>
                  </a:rPr>
                  <a:t>X</a:t>
                </a:r>
                <a:endParaRPr lang="en-US" altLang="zh-CN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4007" name="Text Box 23"/>
              <p:cNvSpPr txBox="1">
                <a:spLocks noChangeArrowheads="1"/>
              </p:cNvSpPr>
              <p:nvPr/>
            </p:nvSpPr>
            <p:spPr bwMode="auto">
              <a:xfrm>
                <a:off x="5773739" y="4200525"/>
                <a:ext cx="422275" cy="431800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2400">
                    <a:latin typeface="+mj-ea"/>
                    <a:ea typeface="+mj-ea"/>
                    <a:cs typeface="Times New Roman" panose="02020603050405020304" pitchFamily="18" charset="0"/>
                  </a:rPr>
                  <a:t>S</a:t>
                </a:r>
                <a:endParaRPr lang="en-US" altLang="zh-CN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4008" name="Text Box 24"/>
              <p:cNvSpPr txBox="1">
                <a:spLocks noChangeArrowheads="1"/>
              </p:cNvSpPr>
              <p:nvPr/>
            </p:nvSpPr>
            <p:spPr bwMode="auto">
              <a:xfrm>
                <a:off x="6816725" y="4654551"/>
                <a:ext cx="420688" cy="430213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D</a:t>
                </a:r>
                <a:endParaRPr lang="en-US" altLang="zh-CN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4009" name="Text Box 25"/>
              <p:cNvSpPr txBox="1">
                <a:spLocks noChangeArrowheads="1"/>
              </p:cNvSpPr>
              <p:nvPr/>
            </p:nvSpPr>
            <p:spPr bwMode="auto">
              <a:xfrm>
                <a:off x="5664200" y="3068638"/>
                <a:ext cx="420688" cy="431800"/>
              </a:xfrm>
              <a:prstGeom prst="rect">
                <a:avLst/>
              </a:prstGeom>
              <a:noFill/>
              <a:ln w="16510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r">
                  <a:defRPr/>
                </a:pPr>
                <a:r>
                  <a:rPr lang="en-US" altLang="zh-CN" sz="2400" dirty="0">
                    <a:latin typeface="+mj-ea"/>
                    <a:ea typeface="+mj-ea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aseline="-25000" dirty="0">
                    <a:latin typeface="+mj-ea"/>
                    <a:ea typeface="+mj-ea"/>
                    <a:cs typeface="Times New Roman" panose="02020603050405020304" pitchFamily="18" charset="0"/>
                  </a:rPr>
                  <a:t>1</a:t>
                </a:r>
                <a:endParaRPr lang="en-US" altLang="zh-CN" sz="2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j-ea"/>
                  <a:ea typeface="+mj-ea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7" name="Rectangle 166">
            <a:extLst>
              <a:ext uri="{FF2B5EF4-FFF2-40B4-BE49-F238E27FC236}">
                <a16:creationId xmlns:a16="http://schemas.microsoft.com/office/drawing/2014/main" id="{474D8FF4-1A20-456F-8E44-639D8E89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501" y="1141941"/>
            <a:ext cx="4538100" cy="49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地址线；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p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连通情况</a:t>
            </a: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p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不熔断：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p"/>
              <a:defRPr/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熔断：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0"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用户通过编程器可以对芯片编程（控制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熔断与否）不能修改。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Box 5">
            <a:extLst>
              <a:ext uri="{FF2B5EF4-FFF2-40B4-BE49-F238E27FC236}">
                <a16:creationId xmlns:a16="http://schemas.microsoft.com/office/drawing/2014/main" id="{91A8B340-7B29-445D-85CE-2482CC561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838" y="1440247"/>
            <a:ext cx="669592" cy="49534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>
              <a:defRPr/>
            </a:pPr>
            <a:r>
              <a:rPr lang="en-US" altLang="zh-CN" sz="2400" dirty="0">
                <a:latin typeface="+mn-ea"/>
              </a:rPr>
              <a:t>V</a:t>
            </a:r>
            <a:r>
              <a:rPr lang="en-US" altLang="zh-CN" sz="2400" baseline="-25000" dirty="0">
                <a:latin typeface="+mn-ea"/>
              </a:rPr>
              <a:t>CC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12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548B1CE2-8837-48A8-B91D-9600405F4011}"/>
              </a:ext>
            </a:extLst>
          </p:cNvPr>
          <p:cNvSpPr/>
          <p:nvPr/>
        </p:nvSpPr>
        <p:spPr>
          <a:xfrm>
            <a:off x="9070099" y="2014164"/>
            <a:ext cx="865321" cy="86532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410" name="Rectangle 46"/>
          <p:cNvSpPr>
            <a:spLocks noGrp="1" noChangeArrowheads="1"/>
          </p:cNvSpPr>
          <p:nvPr>
            <p:ph type="title"/>
          </p:nvPr>
        </p:nvSpPr>
        <p:spPr>
          <a:xfrm>
            <a:off x="487822" y="257614"/>
            <a:ext cx="4524613" cy="617641"/>
          </a:xfrm>
        </p:spPr>
        <p:txBody>
          <a:bodyPr/>
          <a:lstStyle/>
          <a:p>
            <a:pPr eaLnBrk="1" hangingPunct="1"/>
            <a:r>
              <a:rPr lang="zh-CN" altLang="en-US"/>
              <a:t>可擦写</a:t>
            </a:r>
            <a:r>
              <a:rPr lang="en-US" altLang="zh-CN"/>
              <a:t>ROM</a:t>
            </a:r>
            <a:r>
              <a:rPr lang="en-US" altLang="zh-CN">
                <a:latin typeface="Arial" charset="0"/>
              </a:rPr>
              <a:t>——</a:t>
            </a:r>
            <a:r>
              <a:rPr lang="en-US" altLang="zh-CN"/>
              <a:t>EPROM</a:t>
            </a:r>
          </a:p>
        </p:txBody>
      </p:sp>
      <p:grpSp>
        <p:nvGrpSpPr>
          <p:cNvPr id="2" name="Group 90"/>
          <p:cNvGrpSpPr>
            <a:grpSpLocks/>
          </p:cNvGrpSpPr>
          <p:nvPr/>
        </p:nvGrpSpPr>
        <p:grpSpPr bwMode="auto">
          <a:xfrm>
            <a:off x="1387359" y="1395401"/>
            <a:ext cx="5216087" cy="3149530"/>
            <a:chOff x="637" y="1382"/>
            <a:chExt cx="2519" cy="1521"/>
          </a:xfrm>
        </p:grpSpPr>
        <p:sp>
          <p:nvSpPr>
            <p:cNvPr id="145453" name="Rectangle 4"/>
            <p:cNvSpPr>
              <a:spLocks noChangeArrowheads="1"/>
            </p:cNvSpPr>
            <p:nvPr/>
          </p:nvSpPr>
          <p:spPr bwMode="auto">
            <a:xfrm>
              <a:off x="637" y="2050"/>
              <a:ext cx="1764" cy="521"/>
            </a:xfrm>
            <a:prstGeom prst="rect">
              <a:avLst/>
            </a:prstGeom>
            <a:solidFill>
              <a:srgbClr val="CCFFFF"/>
            </a:solidFill>
            <a:ln w="317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sp>
          <p:nvSpPr>
            <p:cNvPr id="145454" name="Rectangle 5"/>
            <p:cNvSpPr>
              <a:spLocks noChangeArrowheads="1"/>
            </p:cNvSpPr>
            <p:nvPr/>
          </p:nvSpPr>
          <p:spPr bwMode="auto">
            <a:xfrm>
              <a:off x="640" y="1826"/>
              <a:ext cx="252" cy="224"/>
            </a:xfrm>
            <a:prstGeom prst="rect">
              <a:avLst/>
            </a:prstGeom>
            <a:solidFill>
              <a:srgbClr val="999999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sp>
          <p:nvSpPr>
            <p:cNvPr id="145455" name="Rectangle 6"/>
            <p:cNvSpPr>
              <a:spLocks noChangeArrowheads="1"/>
            </p:cNvSpPr>
            <p:nvPr/>
          </p:nvSpPr>
          <p:spPr bwMode="auto">
            <a:xfrm>
              <a:off x="1143" y="1826"/>
              <a:ext cx="755" cy="224"/>
            </a:xfrm>
            <a:prstGeom prst="rect">
              <a:avLst/>
            </a:prstGeom>
            <a:solidFill>
              <a:srgbClr val="999999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sp>
          <p:nvSpPr>
            <p:cNvPr id="145456" name="Rectangle 7"/>
            <p:cNvSpPr>
              <a:spLocks noChangeArrowheads="1"/>
            </p:cNvSpPr>
            <p:nvPr/>
          </p:nvSpPr>
          <p:spPr bwMode="auto">
            <a:xfrm>
              <a:off x="2150" y="1826"/>
              <a:ext cx="251" cy="224"/>
            </a:xfrm>
            <a:prstGeom prst="rect">
              <a:avLst/>
            </a:prstGeom>
            <a:solidFill>
              <a:srgbClr val="999999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sp>
          <p:nvSpPr>
            <p:cNvPr id="145457" name="Line 8"/>
            <p:cNvSpPr>
              <a:spLocks noChangeShapeType="1"/>
            </p:cNvSpPr>
            <p:nvPr/>
          </p:nvSpPr>
          <p:spPr bwMode="auto">
            <a:xfrm>
              <a:off x="1898" y="1826"/>
              <a:ext cx="29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58" name="Line 9"/>
            <p:cNvSpPr>
              <a:spLocks noChangeShapeType="1"/>
            </p:cNvSpPr>
            <p:nvPr/>
          </p:nvSpPr>
          <p:spPr bwMode="auto">
            <a:xfrm>
              <a:off x="2027" y="1603"/>
              <a:ext cx="0" cy="22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59" name="Line 10"/>
            <p:cNvSpPr>
              <a:spLocks noChangeShapeType="1"/>
            </p:cNvSpPr>
            <p:nvPr/>
          </p:nvSpPr>
          <p:spPr bwMode="auto">
            <a:xfrm flipV="1">
              <a:off x="1982" y="1678"/>
              <a:ext cx="335" cy="298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60" name="Line 11"/>
            <p:cNvSpPr>
              <a:spLocks noChangeShapeType="1"/>
            </p:cNvSpPr>
            <p:nvPr/>
          </p:nvSpPr>
          <p:spPr bwMode="auto">
            <a:xfrm>
              <a:off x="2233" y="1975"/>
              <a:ext cx="252" cy="75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61" name="Rectangle 12"/>
            <p:cNvSpPr>
              <a:spLocks noChangeArrowheads="1"/>
            </p:cNvSpPr>
            <p:nvPr/>
          </p:nvSpPr>
          <p:spPr bwMode="auto">
            <a:xfrm>
              <a:off x="1227" y="2198"/>
              <a:ext cx="587" cy="223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2400">
                  <a:latin typeface="+mn-ea"/>
                </a:rPr>
                <a:t>N</a:t>
              </a:r>
              <a:r>
                <a:rPr lang="zh-CN" altLang="en-US" sz="2400">
                  <a:latin typeface="+mn-ea"/>
                </a:rPr>
                <a:t>基片</a:t>
              </a:r>
              <a:endParaRPr lang="zh-CN" altLang="en-US" sz="4000">
                <a:latin typeface="+mn-ea"/>
              </a:endParaRPr>
            </a:p>
          </p:txBody>
        </p:sp>
        <p:sp>
          <p:nvSpPr>
            <p:cNvPr id="145462" name="Rectangle 13"/>
            <p:cNvSpPr>
              <a:spLocks noChangeArrowheads="1"/>
            </p:cNvSpPr>
            <p:nvPr/>
          </p:nvSpPr>
          <p:spPr bwMode="auto">
            <a:xfrm>
              <a:off x="862" y="1382"/>
              <a:ext cx="419" cy="223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2400" dirty="0">
                  <a:latin typeface="+mn-ea"/>
                </a:rPr>
                <a:t>源极</a:t>
              </a:r>
              <a:endParaRPr lang="zh-CN" altLang="en-US" sz="4000" dirty="0">
                <a:latin typeface="+mn-ea"/>
              </a:endParaRPr>
            </a:p>
          </p:txBody>
        </p:sp>
        <p:sp>
          <p:nvSpPr>
            <p:cNvPr id="145463" name="Rectangle 14"/>
            <p:cNvSpPr>
              <a:spLocks noChangeArrowheads="1"/>
            </p:cNvSpPr>
            <p:nvPr/>
          </p:nvSpPr>
          <p:spPr bwMode="auto">
            <a:xfrm>
              <a:off x="1898" y="2007"/>
              <a:ext cx="335" cy="1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>
                  <a:latin typeface="+mn-ea"/>
                </a:rPr>
                <a:t>- - - -</a:t>
              </a:r>
              <a:endParaRPr lang="en-US" altLang="zh-CN" sz="4000">
                <a:latin typeface="+mn-ea"/>
              </a:endParaRPr>
            </a:p>
          </p:txBody>
        </p:sp>
        <p:sp>
          <p:nvSpPr>
            <p:cNvPr id="145464" name="Rectangle 15"/>
            <p:cNvSpPr>
              <a:spLocks noChangeArrowheads="1"/>
            </p:cNvSpPr>
            <p:nvPr/>
          </p:nvSpPr>
          <p:spPr bwMode="auto">
            <a:xfrm>
              <a:off x="892" y="2000"/>
              <a:ext cx="335" cy="148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1600">
                  <a:latin typeface="+mn-ea"/>
                </a:rPr>
                <a:t>- - - -</a:t>
              </a:r>
              <a:endParaRPr lang="en-US" altLang="zh-CN" sz="4000">
                <a:latin typeface="+mn-ea"/>
              </a:endParaRPr>
            </a:p>
          </p:txBody>
        </p:sp>
        <p:sp>
          <p:nvSpPr>
            <p:cNvPr id="145465" name="Rectangle 16"/>
            <p:cNvSpPr>
              <a:spLocks noChangeArrowheads="1"/>
            </p:cNvSpPr>
            <p:nvPr/>
          </p:nvSpPr>
          <p:spPr bwMode="auto">
            <a:xfrm>
              <a:off x="1880" y="1382"/>
              <a:ext cx="419" cy="223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2400" dirty="0">
                  <a:latin typeface="+mn-ea"/>
                </a:rPr>
                <a:t>漏极</a:t>
              </a:r>
              <a:endParaRPr lang="zh-CN" altLang="en-US" sz="4000" dirty="0">
                <a:latin typeface="+mn-ea"/>
              </a:endParaRPr>
            </a:p>
          </p:txBody>
        </p:sp>
        <p:sp>
          <p:nvSpPr>
            <p:cNvPr id="145466" name="Rectangle 17"/>
            <p:cNvSpPr>
              <a:spLocks noChangeArrowheads="1"/>
            </p:cNvSpPr>
            <p:nvPr/>
          </p:nvSpPr>
          <p:spPr bwMode="auto">
            <a:xfrm>
              <a:off x="2317" y="1455"/>
              <a:ext cx="671" cy="223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2400">
                  <a:latin typeface="+mn-ea"/>
                </a:rPr>
                <a:t>电极导体</a:t>
              </a:r>
              <a:endParaRPr lang="zh-CN" altLang="en-US" sz="4000">
                <a:latin typeface="+mn-ea"/>
              </a:endParaRPr>
            </a:p>
          </p:txBody>
        </p:sp>
        <p:sp>
          <p:nvSpPr>
            <p:cNvPr id="145467" name="Rectangle 19"/>
            <p:cNvSpPr>
              <a:spLocks noChangeArrowheads="1"/>
            </p:cNvSpPr>
            <p:nvPr/>
          </p:nvSpPr>
          <p:spPr bwMode="auto">
            <a:xfrm>
              <a:off x="802" y="2678"/>
              <a:ext cx="1258" cy="225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2400" dirty="0">
                  <a:latin typeface="+mn-ea"/>
                </a:rPr>
                <a:t>(a) </a:t>
              </a:r>
              <a:r>
                <a:rPr lang="zh-CN" altLang="en-US" sz="2400" dirty="0">
                  <a:latin typeface="+mn-ea"/>
                </a:rPr>
                <a:t>单元结构</a:t>
              </a:r>
              <a:endParaRPr lang="zh-CN" altLang="en-US" sz="4000" dirty="0">
                <a:latin typeface="+mn-ea"/>
              </a:endParaRPr>
            </a:p>
          </p:txBody>
        </p:sp>
        <p:sp>
          <p:nvSpPr>
            <p:cNvPr id="145468" name="Rectangle 20"/>
            <p:cNvSpPr>
              <a:spLocks noChangeArrowheads="1"/>
            </p:cNvSpPr>
            <p:nvPr/>
          </p:nvSpPr>
          <p:spPr bwMode="auto">
            <a:xfrm>
              <a:off x="1299" y="1382"/>
              <a:ext cx="671" cy="223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rPr>
                <a:t>浮置栅</a:t>
              </a:r>
              <a:endParaRPr lang="zh-CN" alt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145469" name="Rectangle 21"/>
            <p:cNvSpPr>
              <a:spLocks noChangeArrowheads="1"/>
            </p:cNvSpPr>
            <p:nvPr/>
          </p:nvSpPr>
          <p:spPr bwMode="auto">
            <a:xfrm>
              <a:off x="2485" y="2050"/>
              <a:ext cx="671" cy="223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just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2400">
                  <a:latin typeface="+mn-ea"/>
                </a:rPr>
                <a:t>二氧化硅</a:t>
              </a:r>
              <a:endParaRPr lang="zh-CN" altLang="en-US" sz="4000">
                <a:latin typeface="+mn-ea"/>
              </a:endParaRPr>
            </a:p>
          </p:txBody>
        </p:sp>
        <p:sp>
          <p:nvSpPr>
            <p:cNvPr id="145470" name="Line 22"/>
            <p:cNvSpPr>
              <a:spLocks noChangeShapeType="1"/>
            </p:cNvSpPr>
            <p:nvPr/>
          </p:nvSpPr>
          <p:spPr bwMode="auto">
            <a:xfrm>
              <a:off x="808" y="2050"/>
              <a:ext cx="84" cy="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71" name="Line 23"/>
            <p:cNvSpPr>
              <a:spLocks noChangeShapeType="1"/>
            </p:cNvSpPr>
            <p:nvPr/>
          </p:nvSpPr>
          <p:spPr bwMode="auto">
            <a:xfrm>
              <a:off x="892" y="2125"/>
              <a:ext cx="2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72" name="Line 24"/>
            <p:cNvSpPr>
              <a:spLocks noChangeShapeType="1"/>
            </p:cNvSpPr>
            <p:nvPr/>
          </p:nvSpPr>
          <p:spPr bwMode="auto">
            <a:xfrm flipV="1">
              <a:off x="1143" y="2050"/>
              <a:ext cx="84" cy="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73" name="Line 25"/>
            <p:cNvSpPr>
              <a:spLocks noChangeShapeType="1"/>
            </p:cNvSpPr>
            <p:nvPr/>
          </p:nvSpPr>
          <p:spPr bwMode="auto">
            <a:xfrm>
              <a:off x="1814" y="2050"/>
              <a:ext cx="84" cy="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74" name="Line 26"/>
            <p:cNvSpPr>
              <a:spLocks noChangeShapeType="1"/>
            </p:cNvSpPr>
            <p:nvPr/>
          </p:nvSpPr>
          <p:spPr bwMode="auto">
            <a:xfrm>
              <a:off x="1898" y="2125"/>
              <a:ext cx="2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75" name="Line 27"/>
            <p:cNvSpPr>
              <a:spLocks noChangeShapeType="1"/>
            </p:cNvSpPr>
            <p:nvPr/>
          </p:nvSpPr>
          <p:spPr bwMode="auto">
            <a:xfrm flipV="1">
              <a:off x="2150" y="2050"/>
              <a:ext cx="83" cy="7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76" name="Line 28"/>
            <p:cNvSpPr>
              <a:spLocks noChangeShapeType="1"/>
            </p:cNvSpPr>
            <p:nvPr/>
          </p:nvSpPr>
          <p:spPr bwMode="auto">
            <a:xfrm>
              <a:off x="1020" y="1603"/>
              <a:ext cx="0" cy="225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77" name="Line 29"/>
            <p:cNvSpPr>
              <a:spLocks noChangeShapeType="1"/>
            </p:cNvSpPr>
            <p:nvPr/>
          </p:nvSpPr>
          <p:spPr bwMode="auto">
            <a:xfrm>
              <a:off x="892" y="1826"/>
              <a:ext cx="2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45479" name="Rectangle 31"/>
            <p:cNvSpPr>
              <a:spLocks noChangeArrowheads="1"/>
            </p:cNvSpPr>
            <p:nvPr/>
          </p:nvSpPr>
          <p:spPr bwMode="auto">
            <a:xfrm>
              <a:off x="1311" y="1896"/>
              <a:ext cx="419" cy="75"/>
            </a:xfrm>
            <a:prstGeom prst="rect">
              <a:avLst/>
            </a:prstGeom>
            <a:solidFill>
              <a:srgbClr val="FFCC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E9D3962-4915-459D-B439-C3EBA3002498}"/>
              </a:ext>
            </a:extLst>
          </p:cNvPr>
          <p:cNvGrpSpPr/>
          <p:nvPr/>
        </p:nvGrpSpPr>
        <p:grpSpPr>
          <a:xfrm>
            <a:off x="7130754" y="1059475"/>
            <a:ext cx="3731857" cy="3562450"/>
            <a:chOff x="7271565" y="1903120"/>
            <a:chExt cx="3731857" cy="3562450"/>
          </a:xfrm>
        </p:grpSpPr>
        <p:sp>
          <p:nvSpPr>
            <p:cNvPr id="1199122" name="Rectangle 18"/>
            <p:cNvSpPr>
              <a:spLocks noChangeArrowheads="1"/>
            </p:cNvSpPr>
            <p:nvPr/>
          </p:nvSpPr>
          <p:spPr bwMode="auto">
            <a:xfrm>
              <a:off x="7497282" y="4999664"/>
              <a:ext cx="2604937" cy="465906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lIns="12700" tIns="12700" rIns="12700" bIns="12700"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2400" dirty="0">
                  <a:latin typeface="+mn-ea"/>
                </a:rPr>
                <a:t>(b) </a:t>
              </a:r>
              <a:r>
                <a:rPr lang="zh-CN" altLang="en-US" sz="2400" dirty="0">
                  <a:latin typeface="+mn-ea"/>
                </a:rPr>
                <a:t>电路结构</a:t>
              </a:r>
              <a:endParaRPr lang="zh-CN" altLang="en-US" sz="4000" dirty="0">
                <a:latin typeface="+mn-ea"/>
              </a:endParaRPr>
            </a:p>
          </p:txBody>
        </p:sp>
        <p:sp>
          <p:nvSpPr>
            <p:cNvPr id="1199153" name="Rectangle 49"/>
            <p:cNvSpPr>
              <a:spLocks noChangeArrowheads="1"/>
            </p:cNvSpPr>
            <p:nvPr/>
          </p:nvSpPr>
          <p:spPr bwMode="auto">
            <a:xfrm>
              <a:off x="7375035" y="2021298"/>
              <a:ext cx="65" cy="405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2400">
                <a:latin typeface="+mn-ea"/>
              </a:endParaRPr>
            </a:p>
          </p:txBody>
        </p:sp>
        <p:sp>
          <p:nvSpPr>
            <p:cNvPr id="1199154" name="Line 50"/>
            <p:cNvSpPr>
              <a:spLocks noChangeShapeType="1"/>
            </p:cNvSpPr>
            <p:nvPr/>
          </p:nvSpPr>
          <p:spPr bwMode="auto">
            <a:xfrm>
              <a:off x="7627724" y="2549325"/>
              <a:ext cx="3375698" cy="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199155" name="Line 51"/>
            <p:cNvSpPr>
              <a:spLocks noChangeShapeType="1"/>
            </p:cNvSpPr>
            <p:nvPr/>
          </p:nvSpPr>
          <p:spPr bwMode="auto">
            <a:xfrm flipV="1">
              <a:off x="10383824" y="1903120"/>
              <a:ext cx="0" cy="2921902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199156" name="Rectangle 52"/>
            <p:cNvSpPr>
              <a:spLocks noChangeArrowheads="1"/>
            </p:cNvSpPr>
            <p:nvPr/>
          </p:nvSpPr>
          <p:spPr bwMode="auto">
            <a:xfrm>
              <a:off x="7271565" y="2420942"/>
              <a:ext cx="443129" cy="318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sp>
          <p:nvSpPr>
            <p:cNvPr id="1199157" name="Rectangle 53"/>
            <p:cNvSpPr>
              <a:spLocks noChangeArrowheads="1"/>
            </p:cNvSpPr>
            <p:nvPr/>
          </p:nvSpPr>
          <p:spPr bwMode="auto">
            <a:xfrm>
              <a:off x="7544832" y="2431296"/>
              <a:ext cx="65" cy="405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2400">
                <a:latin typeface="+mn-ea"/>
              </a:endParaRPr>
            </a:p>
          </p:txBody>
        </p:sp>
        <p:sp>
          <p:nvSpPr>
            <p:cNvPr id="1199158" name="Rectangle 54"/>
            <p:cNvSpPr>
              <a:spLocks noChangeArrowheads="1"/>
            </p:cNvSpPr>
            <p:nvPr/>
          </p:nvSpPr>
          <p:spPr bwMode="auto">
            <a:xfrm>
              <a:off x="7646296" y="2431296"/>
              <a:ext cx="65" cy="405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2400">
                <a:latin typeface="+mn-ea"/>
              </a:endParaRPr>
            </a:p>
          </p:txBody>
        </p:sp>
        <p:sp>
          <p:nvSpPr>
            <p:cNvPr id="1199159" name="Freeform 55"/>
            <p:cNvSpPr>
              <a:spLocks/>
            </p:cNvSpPr>
            <p:nvPr/>
          </p:nvSpPr>
          <p:spPr bwMode="auto">
            <a:xfrm>
              <a:off x="9752260" y="3232655"/>
              <a:ext cx="627422" cy="196717"/>
            </a:xfrm>
            <a:custGeom>
              <a:avLst/>
              <a:gdLst>
                <a:gd name="T0" fmla="*/ 0 w 303"/>
                <a:gd name="T1" fmla="*/ 0 h 95"/>
                <a:gd name="T2" fmla="*/ 0 w 303"/>
                <a:gd name="T3" fmla="*/ 2147483647 h 95"/>
                <a:gd name="T4" fmla="*/ 2147483647 w 303"/>
                <a:gd name="T5" fmla="*/ 2147483647 h 95"/>
                <a:gd name="T6" fmla="*/ 0 60000 65536"/>
                <a:gd name="T7" fmla="*/ 0 60000 65536"/>
                <a:gd name="T8" fmla="*/ 0 60000 65536"/>
                <a:gd name="T9" fmla="*/ 0 w 303"/>
                <a:gd name="T10" fmla="*/ 0 h 95"/>
                <a:gd name="T11" fmla="*/ 303 w 303"/>
                <a:gd name="T12" fmla="*/ 95 h 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95">
                  <a:moveTo>
                    <a:pt x="0" y="0"/>
                  </a:moveTo>
                  <a:lnTo>
                    <a:pt x="0" y="95"/>
                  </a:lnTo>
                  <a:lnTo>
                    <a:pt x="303" y="95"/>
                  </a:lnTo>
                </a:path>
              </a:pathLst>
            </a:custGeom>
            <a:noFill/>
            <a:ln w="15875" cap="sq">
              <a:solidFill>
                <a:srgbClr val="000000"/>
              </a:solidFill>
              <a:miter lim="800000"/>
              <a:headEnd/>
              <a:tailEnd type="oval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199160" name="Freeform 56"/>
            <p:cNvSpPr>
              <a:spLocks/>
            </p:cNvSpPr>
            <p:nvPr/>
          </p:nvSpPr>
          <p:spPr bwMode="auto">
            <a:xfrm>
              <a:off x="8590599" y="3232655"/>
              <a:ext cx="969086" cy="186363"/>
            </a:xfrm>
            <a:custGeom>
              <a:avLst/>
              <a:gdLst>
                <a:gd name="T0" fmla="*/ 0 w 468"/>
                <a:gd name="T1" fmla="*/ 2147483647 h 90"/>
                <a:gd name="T2" fmla="*/ 0 w 468"/>
                <a:gd name="T3" fmla="*/ 2147483647 h 90"/>
                <a:gd name="T4" fmla="*/ 2147483647 w 468"/>
                <a:gd name="T5" fmla="*/ 2147483647 h 90"/>
                <a:gd name="T6" fmla="*/ 2147483647 w 468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8"/>
                <a:gd name="T13" fmla="*/ 0 h 90"/>
                <a:gd name="T14" fmla="*/ 468 w 468"/>
                <a:gd name="T15" fmla="*/ 90 h 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8" h="90">
                  <a:moveTo>
                    <a:pt x="0" y="6"/>
                  </a:moveTo>
                  <a:lnTo>
                    <a:pt x="0" y="90"/>
                  </a:lnTo>
                  <a:lnTo>
                    <a:pt x="468" y="90"/>
                  </a:lnTo>
                  <a:lnTo>
                    <a:pt x="468" y="0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199161" name="Freeform 57"/>
            <p:cNvSpPr>
              <a:spLocks/>
            </p:cNvSpPr>
            <p:nvPr/>
          </p:nvSpPr>
          <p:spPr bwMode="auto">
            <a:xfrm>
              <a:off x="7932118" y="3232654"/>
              <a:ext cx="441058" cy="530099"/>
            </a:xfrm>
            <a:custGeom>
              <a:avLst/>
              <a:gdLst>
                <a:gd name="T0" fmla="*/ 2147483647 w 213"/>
                <a:gd name="T1" fmla="*/ 0 h 256"/>
                <a:gd name="T2" fmla="*/ 2147483647 w 213"/>
                <a:gd name="T3" fmla="*/ 2147483647 h 256"/>
                <a:gd name="T4" fmla="*/ 0 w 213"/>
                <a:gd name="T5" fmla="*/ 2147483647 h 256"/>
                <a:gd name="T6" fmla="*/ 0 w 213"/>
                <a:gd name="T7" fmla="*/ 2147483647 h 2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3"/>
                <a:gd name="T13" fmla="*/ 0 h 256"/>
                <a:gd name="T14" fmla="*/ 213 w 213"/>
                <a:gd name="T15" fmla="*/ 256 h 2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3" h="256">
                  <a:moveTo>
                    <a:pt x="213" y="0"/>
                  </a:moveTo>
                  <a:lnTo>
                    <a:pt x="213" y="95"/>
                  </a:lnTo>
                  <a:lnTo>
                    <a:pt x="0" y="95"/>
                  </a:lnTo>
                  <a:lnTo>
                    <a:pt x="0" y="256"/>
                  </a:ln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199162" name="Rectangle 58"/>
            <p:cNvSpPr>
              <a:spLocks noChangeArrowheads="1"/>
            </p:cNvSpPr>
            <p:nvPr/>
          </p:nvSpPr>
          <p:spPr bwMode="auto">
            <a:xfrm>
              <a:off x="7809945" y="3746188"/>
              <a:ext cx="242272" cy="3727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sp>
          <p:nvSpPr>
            <p:cNvPr id="1199179" name="Rectangle 75"/>
            <p:cNvSpPr>
              <a:spLocks noChangeArrowheads="1"/>
            </p:cNvSpPr>
            <p:nvPr/>
          </p:nvSpPr>
          <p:spPr bwMode="auto">
            <a:xfrm>
              <a:off x="9716993" y="3690280"/>
              <a:ext cx="65" cy="405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2400">
                <a:latin typeface="+mn-ea"/>
              </a:endParaRPr>
            </a:p>
          </p:txBody>
        </p:sp>
        <p:sp>
          <p:nvSpPr>
            <p:cNvPr id="1199180" name="Rectangle 76"/>
            <p:cNvSpPr>
              <a:spLocks noChangeArrowheads="1"/>
            </p:cNvSpPr>
            <p:nvPr/>
          </p:nvSpPr>
          <p:spPr bwMode="auto">
            <a:xfrm>
              <a:off x="10044163" y="3684067"/>
              <a:ext cx="65" cy="405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2400">
                <a:latin typeface="+mn-ea"/>
              </a:endParaRPr>
            </a:p>
          </p:txBody>
        </p:sp>
        <p:sp>
          <p:nvSpPr>
            <p:cNvPr id="1199181" name="Rectangle 77"/>
            <p:cNvSpPr>
              <a:spLocks noChangeArrowheads="1"/>
            </p:cNvSpPr>
            <p:nvPr/>
          </p:nvSpPr>
          <p:spPr bwMode="auto">
            <a:xfrm>
              <a:off x="10373470" y="4653154"/>
              <a:ext cx="445201" cy="312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sp>
          <p:nvSpPr>
            <p:cNvPr id="1199182" name="Rectangle 78"/>
            <p:cNvSpPr>
              <a:spLocks noChangeArrowheads="1"/>
            </p:cNvSpPr>
            <p:nvPr/>
          </p:nvSpPr>
          <p:spPr bwMode="auto">
            <a:xfrm>
              <a:off x="10644665" y="4659367"/>
              <a:ext cx="65" cy="405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2400">
                <a:latin typeface="+mn-ea"/>
              </a:endParaRPr>
            </a:p>
          </p:txBody>
        </p:sp>
        <p:sp>
          <p:nvSpPr>
            <p:cNvPr id="1199183" name="Rectangle 79"/>
            <p:cNvSpPr>
              <a:spLocks noChangeArrowheads="1"/>
            </p:cNvSpPr>
            <p:nvPr/>
          </p:nvSpPr>
          <p:spPr bwMode="auto">
            <a:xfrm>
              <a:off x="10746130" y="4659367"/>
              <a:ext cx="65" cy="405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zh-CN" altLang="zh-CN" sz="2400">
                <a:latin typeface="+mn-ea"/>
              </a:endParaRPr>
            </a:p>
          </p:txBody>
        </p:sp>
        <p:sp>
          <p:nvSpPr>
            <p:cNvPr id="1199184" name="Rectangle 80"/>
            <p:cNvSpPr>
              <a:spLocks noChangeArrowheads="1"/>
            </p:cNvSpPr>
            <p:nvPr/>
          </p:nvSpPr>
          <p:spPr bwMode="auto">
            <a:xfrm>
              <a:off x="8333834" y="3120836"/>
              <a:ext cx="308533" cy="1076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grpSp>
          <p:nvGrpSpPr>
            <p:cNvPr id="4" name="Group 81"/>
            <p:cNvGrpSpPr>
              <a:grpSpLocks/>
            </p:cNvGrpSpPr>
            <p:nvPr/>
          </p:nvGrpSpPr>
          <p:grpSpPr bwMode="auto">
            <a:xfrm>
              <a:off x="8302772" y="3098061"/>
              <a:ext cx="370655" cy="151160"/>
              <a:chOff x="2004" y="2136"/>
              <a:chExt cx="179" cy="73"/>
            </a:xfrm>
          </p:grpSpPr>
          <p:sp>
            <p:nvSpPr>
              <p:cNvPr id="145437" name="Rectangle 82"/>
              <p:cNvSpPr>
                <a:spLocks noChangeArrowheads="1"/>
              </p:cNvSpPr>
              <p:nvPr/>
            </p:nvSpPr>
            <p:spPr bwMode="auto">
              <a:xfrm>
                <a:off x="2004" y="2191"/>
                <a:ext cx="179" cy="1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45438" name="Rectangle 83"/>
              <p:cNvSpPr>
                <a:spLocks noChangeArrowheads="1"/>
              </p:cNvSpPr>
              <p:nvPr/>
            </p:nvSpPr>
            <p:spPr bwMode="auto">
              <a:xfrm>
                <a:off x="2041" y="2136"/>
                <a:ext cx="103" cy="1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 sz="2400">
                  <a:latin typeface="+mn-ea"/>
                </a:endParaRPr>
              </a:p>
            </p:txBody>
          </p:sp>
        </p:grpSp>
        <p:grpSp>
          <p:nvGrpSpPr>
            <p:cNvPr id="5" name="Group 85"/>
            <p:cNvGrpSpPr>
              <a:grpSpLocks/>
            </p:cNvGrpSpPr>
            <p:nvPr/>
          </p:nvGrpSpPr>
          <p:grpSpPr bwMode="auto">
            <a:xfrm>
              <a:off x="9472717" y="3098061"/>
              <a:ext cx="366513" cy="151160"/>
              <a:chOff x="2569" y="2136"/>
              <a:chExt cx="177" cy="73"/>
            </a:xfrm>
          </p:grpSpPr>
          <p:sp>
            <p:nvSpPr>
              <p:cNvPr id="145435" name="Rectangle 86"/>
              <p:cNvSpPr>
                <a:spLocks noChangeArrowheads="1"/>
              </p:cNvSpPr>
              <p:nvPr/>
            </p:nvSpPr>
            <p:spPr bwMode="auto">
              <a:xfrm>
                <a:off x="2569" y="2191"/>
                <a:ext cx="177" cy="1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145436" name="Rectangle 87"/>
              <p:cNvSpPr>
                <a:spLocks noChangeArrowheads="1"/>
              </p:cNvSpPr>
              <p:nvPr/>
            </p:nvSpPr>
            <p:spPr bwMode="auto">
              <a:xfrm>
                <a:off x="2606" y="2136"/>
                <a:ext cx="103" cy="1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1199192" name="Line 88"/>
            <p:cNvSpPr>
              <a:spLocks noChangeShapeType="1"/>
            </p:cNvSpPr>
            <p:nvPr/>
          </p:nvSpPr>
          <p:spPr bwMode="auto">
            <a:xfrm flipV="1">
              <a:off x="8482924" y="2557190"/>
              <a:ext cx="0" cy="561161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 type="oval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56" name="Rectangle 166">
            <a:extLst>
              <a:ext uri="{FF2B5EF4-FFF2-40B4-BE49-F238E27FC236}">
                <a16:creationId xmlns:a16="http://schemas.microsoft.com/office/drawing/2014/main" id="{74979B40-D891-4015-94D0-35E3ABD0D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236" y="4644702"/>
            <a:ext cx="9185330" cy="171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默认断开：存储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0" lvl="1" indent="-34290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编程：源极漏极加高压和负脉冲，浮置栅有电荷，导通，存储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 marL="0" lvl="1" indent="-342900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擦除：紫外线照射，电子活跃泄露，恢复断开。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97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EPROM</a:t>
            </a:r>
          </a:p>
        </p:txBody>
      </p:sp>
      <p:pic>
        <p:nvPicPr>
          <p:cNvPr id="1185799" name="Picture 7" descr="eprom-kontroller_mit_fens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3812" y="2023792"/>
            <a:ext cx="2652713" cy="265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5802" name="Picture 10" descr="输出向导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463" y="1675337"/>
            <a:ext cx="3251200" cy="312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5803" name="Rectangle 11"/>
          <p:cNvSpPr>
            <a:spLocks noChangeArrowheads="1"/>
          </p:cNvSpPr>
          <p:nvPr/>
        </p:nvSpPr>
        <p:spPr bwMode="auto">
          <a:xfrm>
            <a:off x="3451225" y="5384259"/>
            <a:ext cx="568325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1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  <a:defRPr/>
            </a:pPr>
            <a:r>
              <a:rPr lang="zh-CN" altLang="en-US" sz="2800" b="1" dirty="0">
                <a:latin typeface="+mn-ea"/>
              </a:rPr>
              <a:t>高压写入      紫外线光照擦除</a:t>
            </a:r>
          </a:p>
        </p:txBody>
      </p:sp>
    </p:spTree>
    <p:extLst>
      <p:ext uri="{BB962C8B-B14F-4D97-AF65-F5344CB8AC3E}">
        <p14:creationId xmlns:p14="http://schemas.microsoft.com/office/powerpoint/2010/main" val="149959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5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5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5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85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85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85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编程器</a:t>
            </a:r>
          </a:p>
        </p:txBody>
      </p:sp>
      <p:pic>
        <p:nvPicPr>
          <p:cNvPr id="1183749" name="Picture 5" descr="top2000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8418" y="1067469"/>
            <a:ext cx="4007204" cy="32664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8375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3959" y="2999235"/>
            <a:ext cx="4608866" cy="32493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657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3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3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3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83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紫外线擦除器</a:t>
            </a:r>
          </a:p>
        </p:txBody>
      </p:sp>
      <p:pic>
        <p:nvPicPr>
          <p:cNvPr id="1184773" name="Picture 5" descr="eprom.jpg (39228 字节)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40298" y="1172365"/>
            <a:ext cx="4505324" cy="3112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4777" name="Picture 9" descr="eraser.jpg (29836 字节)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6380" y="2885476"/>
            <a:ext cx="4341811" cy="310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42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4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4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4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8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0DF98-E46C-4FEB-8EDA-9B48C151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电可擦写</a:t>
            </a:r>
            <a:r>
              <a:rPr lang="en-US" altLang="zh-CN" dirty="0"/>
              <a:t>ROM</a:t>
            </a:r>
            <a:r>
              <a:rPr lang="en-US" altLang="zh-CN" dirty="0">
                <a:latin typeface="Arial" charset="0"/>
              </a:rPr>
              <a:t>——</a:t>
            </a:r>
            <a:r>
              <a:rPr lang="en-US" altLang="zh-CN" dirty="0"/>
              <a:t>EEPROM  E</a:t>
            </a:r>
            <a:r>
              <a:rPr lang="en-US" altLang="zh-CN" baseline="70000" dirty="0"/>
              <a:t>2</a:t>
            </a:r>
            <a:r>
              <a:rPr lang="en-US" altLang="zh-CN" dirty="0"/>
              <a:t>PROM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28549-C906-44B7-8E5B-8DDD774A8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E</a:t>
            </a:r>
            <a:r>
              <a:rPr lang="en-US" altLang="zh-CN" dirty="0"/>
              <a:t>lectrically</a:t>
            </a:r>
            <a:r>
              <a:rPr lang="en-US" altLang="zh-CN" dirty="0">
                <a:latin typeface="Arial" charset="0"/>
              </a:rPr>
              <a:t> </a:t>
            </a:r>
            <a:r>
              <a:rPr lang="en-US" altLang="zh-CN" b="1" dirty="0"/>
              <a:t>E</a:t>
            </a:r>
            <a:r>
              <a:rPr lang="en-US" altLang="zh-CN" dirty="0"/>
              <a:t>rasable</a:t>
            </a:r>
            <a:r>
              <a:rPr lang="en-US" altLang="zh-CN" dirty="0">
                <a:latin typeface="Arial" charset="0"/>
              </a:rPr>
              <a:t> </a:t>
            </a:r>
            <a:r>
              <a:rPr lang="en-US" altLang="zh-CN" b="1" dirty="0"/>
              <a:t>P</a:t>
            </a:r>
            <a:r>
              <a:rPr lang="en-US" altLang="zh-CN" dirty="0"/>
              <a:t>rogrammable</a:t>
            </a:r>
            <a:r>
              <a:rPr lang="en-US" altLang="zh-CN" dirty="0">
                <a:latin typeface="Arial" charset="0"/>
              </a:rPr>
              <a:t> </a:t>
            </a:r>
            <a:r>
              <a:rPr lang="en-US" altLang="zh-CN" b="1" dirty="0"/>
              <a:t>ROM</a:t>
            </a:r>
            <a:r>
              <a:rPr lang="en-US" altLang="zh-CN" dirty="0"/>
              <a:t> 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08F8D6D-E078-47FB-AE44-D526C942E7ED}"/>
              </a:ext>
            </a:extLst>
          </p:cNvPr>
          <p:cNvGrpSpPr/>
          <p:nvPr/>
        </p:nvGrpSpPr>
        <p:grpSpPr>
          <a:xfrm>
            <a:off x="1012508" y="2387852"/>
            <a:ext cx="6400797" cy="3244852"/>
            <a:chOff x="4081464" y="2366961"/>
            <a:chExt cx="4800600" cy="2433640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99B61771-528B-408E-BBD0-54C575A1D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1464" y="3763964"/>
              <a:ext cx="3360737" cy="1036637"/>
            </a:xfrm>
            <a:prstGeom prst="rect">
              <a:avLst/>
            </a:prstGeom>
            <a:solidFill>
              <a:srgbClr val="99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 anchorCtr="1"/>
            <a:lstStyle/>
            <a:p>
              <a:pPr algn="r"/>
              <a:r>
                <a:rPr lang="zh-CN" altLang="en-US" sz="2400">
                  <a:solidFill>
                    <a:srgbClr val="0066FF"/>
                  </a:solidFill>
                  <a:latin typeface="+mn-ea"/>
                </a:rPr>
                <a:t>基片</a:t>
              </a: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FF42BF5D-9CC0-4F7F-B7E2-44A7365D0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1464" y="3319463"/>
              <a:ext cx="479425" cy="444500"/>
            </a:xfrm>
            <a:prstGeom prst="rect">
              <a:avLst/>
            </a:prstGeom>
            <a:solidFill>
              <a:srgbClr val="9933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8BCB3354-4E83-47B4-87CF-BE02F5D63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1" y="3319463"/>
              <a:ext cx="1439863" cy="444500"/>
            </a:xfrm>
            <a:prstGeom prst="rect">
              <a:avLst/>
            </a:prstGeom>
            <a:solidFill>
              <a:srgbClr val="9933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F8DFFEF-DB2D-4042-99F7-35E02062A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1188" y="3319463"/>
              <a:ext cx="481012" cy="444500"/>
            </a:xfrm>
            <a:prstGeom prst="rect">
              <a:avLst/>
            </a:prstGeom>
            <a:solidFill>
              <a:srgbClr val="9933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1420A734-2808-4246-B4A7-47D9C6895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1764" y="3319464"/>
              <a:ext cx="55959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ABAEFC22-7EA7-4574-A56C-6B1CBD9F9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99250" y="2874964"/>
              <a:ext cx="0" cy="4476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B93DA458-68A5-46AF-A7E2-1444701547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42101" y="3024189"/>
              <a:ext cx="639763" cy="5937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7E5ADAB0-D52C-499D-8292-BC262B12A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21526" y="3614739"/>
              <a:ext cx="481013" cy="1492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448BBD8A-7655-4303-9A5E-191D5AF60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4675" y="2435225"/>
              <a:ext cx="800100" cy="44450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lang="zh-CN" altLang="en-US" sz="2400">
                  <a:solidFill>
                    <a:schemeClr val="accent2"/>
                  </a:solidFill>
                  <a:latin typeface="+mn-ea"/>
                </a:rPr>
                <a:t>源极</a:t>
              </a:r>
              <a:endParaRPr lang="zh-CN" alt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93E8515C-3987-4F51-BC53-8C4BD609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8903" y="3657600"/>
              <a:ext cx="639762" cy="2984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lang="en-US" altLang="zh-CN" sz="2400" dirty="0">
                  <a:solidFill>
                    <a:srgbClr val="0066FF"/>
                  </a:solidFill>
                  <a:latin typeface="+mn-ea"/>
                </a:rPr>
                <a:t>- - - -</a:t>
              </a:r>
              <a:endParaRPr lang="en-US" altLang="zh-CN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E22889A1-AC2A-4DDA-907A-C6A87813F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3736" y="3657601"/>
              <a:ext cx="641350" cy="295275"/>
            </a:xfrm>
            <a:prstGeom prst="rect">
              <a:avLst/>
            </a:prstGeom>
            <a:noFill/>
            <a:ln w="19050">
              <a:noFill/>
              <a:prstDash val="sysDot"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lang="en-US" altLang="zh-CN" sz="2400" dirty="0">
                  <a:solidFill>
                    <a:srgbClr val="0066FF"/>
                  </a:solidFill>
                  <a:latin typeface="+mn-ea"/>
                </a:rPr>
                <a:t>- - - -</a:t>
              </a:r>
              <a:endParaRPr lang="en-US" altLang="zh-CN" sz="2400" dirty="0">
                <a:solidFill>
                  <a:srgbClr val="0066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81D20878-94B9-4879-9CAD-5321B3E61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4300" y="2435225"/>
              <a:ext cx="800100" cy="44450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lang="zh-CN" altLang="en-US" sz="2400">
                  <a:solidFill>
                    <a:schemeClr val="accent2"/>
                  </a:solidFill>
                  <a:latin typeface="+mn-ea"/>
                </a:rPr>
                <a:t>漏极</a:t>
              </a:r>
              <a:endParaRPr lang="zh-CN" alt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892EDD17-83DB-4421-A7EA-613284C1A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1864" y="2781301"/>
              <a:ext cx="1279525" cy="442913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lang="zh-CN" altLang="en-US" sz="2400">
                  <a:solidFill>
                    <a:schemeClr val="accent2"/>
                  </a:solidFill>
                  <a:latin typeface="+mn-ea"/>
                </a:rPr>
                <a:t>电极导体</a:t>
              </a:r>
              <a:endParaRPr lang="zh-CN" alt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AC3B7C-5713-4AA3-9E95-8DBAA55D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539" y="3763963"/>
              <a:ext cx="1279525" cy="442912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lIns="12700" tIns="12700" rIns="12700" bIns="12700"/>
            <a:lstStyle/>
            <a:p>
              <a:pPr algn="just">
                <a:defRPr/>
              </a:pPr>
              <a:r>
                <a:rPr lang="zh-CN" altLang="en-US" sz="2400">
                  <a:solidFill>
                    <a:schemeClr val="accent2"/>
                  </a:solidFill>
                  <a:latin typeface="+mn-ea"/>
                </a:rPr>
                <a:t>二氧化硅</a:t>
              </a:r>
              <a:endParaRPr lang="zh-CN" altLang="en-US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E486DC7C-D4C0-4437-BDE4-C7FD59778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2138" y="3763964"/>
              <a:ext cx="158750" cy="149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21F73F26-99E6-4902-9A28-7832326824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888" y="3913188"/>
              <a:ext cx="4810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7819AD40-C18D-4C59-81C5-BEECC8A55E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1900" y="3763964"/>
              <a:ext cx="160338" cy="149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A1589D23-1F09-407A-9A93-773767B7B5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1425" y="3763964"/>
              <a:ext cx="160338" cy="149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9BC067F8-7D11-4FCF-A168-C10482B0B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1764" y="3913188"/>
              <a:ext cx="4794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02913880-A80A-485B-9EC1-9F0025CF24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61189" y="3763964"/>
              <a:ext cx="160337" cy="149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F5D749D7-8FBD-4355-AE96-E58E457F5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2663" y="2874964"/>
              <a:ext cx="0" cy="447675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BB45CDD5-7740-4A17-A149-4ADDD8139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888" y="3319464"/>
              <a:ext cx="4794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sm"/>
              <a:tailEnd type="none" w="med" len="sm"/>
            </a:ln>
          </p:spPr>
          <p:txBody>
            <a:bodyPr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2A358D-7B9C-4CEB-9A5C-F04D130D4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0988" y="3468689"/>
              <a:ext cx="800100" cy="149225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r"/>
              <a:endParaRPr lang="zh-CN" altLang="en-US" sz="2400">
                <a:latin typeface="+mn-ea"/>
              </a:endParaRPr>
            </a:p>
          </p:txBody>
        </p:sp>
        <p:grpSp>
          <p:nvGrpSpPr>
            <p:cNvPr id="28" name="Group 30">
              <a:extLst>
                <a:ext uri="{FF2B5EF4-FFF2-40B4-BE49-F238E27FC236}">
                  <a16:creationId xmlns:a16="http://schemas.microsoft.com/office/drawing/2014/main" id="{90E36B69-297F-45EA-AAB6-449C7955C7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53051" y="2366961"/>
              <a:ext cx="1279525" cy="955675"/>
              <a:chOff x="2402" y="1766"/>
              <a:chExt cx="806" cy="602"/>
            </a:xfrm>
          </p:grpSpPr>
          <p:sp>
            <p:nvSpPr>
              <p:cNvPr id="29" name="Rectangle 16">
                <a:extLst>
                  <a:ext uri="{FF2B5EF4-FFF2-40B4-BE49-F238E27FC236}">
                    <a16:creationId xmlns:a16="http://schemas.microsoft.com/office/drawing/2014/main" id="{456A39BB-ECA8-490A-94AC-123811E39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2" y="1766"/>
                <a:ext cx="806" cy="280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lang="zh-CN" altLang="en-US" sz="2400" dirty="0">
                    <a:solidFill>
                      <a:srgbClr val="0000FF"/>
                    </a:solidFill>
                    <a:latin typeface="+mn-ea"/>
                  </a:rPr>
                  <a:t>控制栅极</a:t>
                </a:r>
                <a:endParaRPr lang="zh-CN" altLang="en-US" sz="24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30" name="Rectangle 27">
                <a:extLst>
                  <a:ext uri="{FF2B5EF4-FFF2-40B4-BE49-F238E27FC236}">
                    <a16:creationId xmlns:a16="http://schemas.microsoft.com/office/drawing/2014/main" id="{E32A5A3B-826B-4C86-88D8-7C1EC63C0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7" y="2274"/>
                <a:ext cx="504" cy="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r"/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1" name="Line 28">
                <a:extLst>
                  <a:ext uri="{FF2B5EF4-FFF2-40B4-BE49-F238E27FC236}">
                    <a16:creationId xmlns:a16="http://schemas.microsoft.com/office/drawing/2014/main" id="{EF2C1B48-81CB-467E-877A-6DCC33C3A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4" y="1995"/>
                <a:ext cx="0" cy="279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 type="none" w="med" len="sm"/>
                <a:tailEnd type="none" w="med" len="sm"/>
              </a:ln>
            </p:spPr>
            <p:txBody>
              <a:bodyPr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</p:grpSp>
      <p:sp>
        <p:nvSpPr>
          <p:cNvPr id="32" name="Rectangle 166">
            <a:extLst>
              <a:ext uri="{FF2B5EF4-FFF2-40B4-BE49-F238E27FC236}">
                <a16:creationId xmlns:a16="http://schemas.microsoft.com/office/drawing/2014/main" id="{A62A3C9D-E0DA-45ED-A5AC-4807A5C06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584" y="2977614"/>
            <a:ext cx="4538100" cy="1742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在控制栅极（电压和脉冲控制）的作用下可以进行擦除和写入操作（控制是否导通）。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FFC000"/>
              </a:buClr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955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易失性半导体存储器 </a:t>
            </a:r>
            <a:r>
              <a:rPr lang="en-US" altLang="zh-CN" dirty="0"/>
              <a:t>VOLATILE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b="1" dirty="0"/>
              <a:t>DRAM</a:t>
            </a:r>
          </a:p>
          <a:p>
            <a:pPr lvl="1"/>
            <a:r>
              <a:rPr lang="en-US" altLang="zh-CN" sz="2200" dirty="0"/>
              <a:t>FPM DRAM    </a:t>
            </a:r>
            <a:r>
              <a:rPr lang="en-US" altLang="zh-CN" sz="2200" dirty="0">
                <a:solidFill>
                  <a:srgbClr val="0000FF"/>
                </a:solidFill>
              </a:rPr>
              <a:t>(Fast Page Mode RAM)</a:t>
            </a:r>
          </a:p>
          <a:p>
            <a:pPr lvl="1"/>
            <a:r>
              <a:rPr lang="en-US" altLang="zh-CN" sz="2200" dirty="0"/>
              <a:t>EDO DRAM </a:t>
            </a:r>
            <a:r>
              <a:rPr lang="en-US" altLang="zh-CN" sz="2200" dirty="0">
                <a:solidFill>
                  <a:srgbClr val="0000FF"/>
                </a:solidFill>
              </a:rPr>
              <a:t>(Enhanced Data Out DRAM)</a:t>
            </a:r>
          </a:p>
          <a:p>
            <a:pPr lvl="1"/>
            <a:r>
              <a:rPr lang="en-US" altLang="zh-CN" sz="2200" dirty="0"/>
              <a:t>SDRAM       </a:t>
            </a:r>
            <a:r>
              <a:rPr lang="en-US" altLang="zh-CN" sz="2200" dirty="0">
                <a:solidFill>
                  <a:srgbClr val="0000FF"/>
                </a:solidFill>
              </a:rPr>
              <a:t>(Synchronous DRAM)</a:t>
            </a:r>
          </a:p>
          <a:p>
            <a:pPr lvl="2"/>
            <a:r>
              <a:rPr lang="en-US" altLang="zh-CN" sz="1800" dirty="0">
                <a:solidFill>
                  <a:schemeClr val="accent2"/>
                </a:solidFill>
              </a:rPr>
              <a:t>PC66 PC100 PC133    168 pin</a:t>
            </a:r>
          </a:p>
          <a:p>
            <a:pPr lvl="1"/>
            <a:r>
              <a:rPr lang="en-US" altLang="zh-CN" sz="2200" dirty="0"/>
              <a:t>DDR SDRAM </a:t>
            </a:r>
            <a:r>
              <a:rPr lang="en-US" altLang="zh-CN" sz="2200" dirty="0">
                <a:solidFill>
                  <a:srgbClr val="0000FF"/>
                </a:solidFill>
              </a:rPr>
              <a:t>(double data rate synch. DRAM)</a:t>
            </a:r>
          </a:p>
          <a:p>
            <a:pPr lvl="2"/>
            <a:r>
              <a:rPr lang="en-US" altLang="zh-CN" sz="1800" dirty="0">
                <a:solidFill>
                  <a:schemeClr val="accent2"/>
                </a:solidFill>
              </a:rPr>
              <a:t>PC1600  PC2100  PC2700  PC3200  184 pin</a:t>
            </a:r>
          </a:p>
          <a:p>
            <a:pPr lvl="2"/>
            <a:r>
              <a:rPr lang="en-US" altLang="zh-CN" sz="1800" dirty="0">
                <a:solidFill>
                  <a:schemeClr val="accent2"/>
                </a:solidFill>
              </a:rPr>
              <a:t>DDR200 DDR266 DDR333 DDR400  </a:t>
            </a:r>
            <a:r>
              <a:rPr lang="en-US" altLang="zh-CN" sz="1800" dirty="0">
                <a:solidFill>
                  <a:srgbClr val="C00000"/>
                </a:solidFill>
              </a:rPr>
              <a:t>DDR600</a:t>
            </a:r>
          </a:p>
          <a:p>
            <a:pPr lvl="1"/>
            <a:r>
              <a:rPr lang="en-US" altLang="zh-CN" dirty="0"/>
              <a:t>RDRAM (Rambus DRAM)</a:t>
            </a:r>
          </a:p>
          <a:p>
            <a:r>
              <a:rPr lang="en-US" altLang="zh-CN" b="1" dirty="0"/>
              <a:t>SRAM</a:t>
            </a:r>
          </a:p>
          <a:p>
            <a:pPr lvl="1">
              <a:lnSpc>
                <a:spcPct val="110000"/>
              </a:lnSpc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6" descr="image0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0732" y="4092876"/>
            <a:ext cx="3783068" cy="21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706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非易失性半导体存储器 </a:t>
            </a:r>
            <a:r>
              <a:rPr lang="en-US" altLang="zh-CN" dirty="0"/>
              <a:t>NON-VOLATILE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ROM       </a:t>
            </a:r>
            <a:r>
              <a:rPr lang="en-US" altLang="zh-CN" dirty="0">
                <a:solidFill>
                  <a:srgbClr val="0000FF"/>
                </a:solidFill>
              </a:rPr>
              <a:t>(read only memory)</a:t>
            </a:r>
            <a:endParaRPr lang="en-US" altLang="zh-CN" dirty="0"/>
          </a:p>
          <a:p>
            <a:r>
              <a:rPr lang="en-US" altLang="zh-CN" dirty="0"/>
              <a:t>PROM     </a:t>
            </a:r>
            <a:r>
              <a:rPr lang="en-US" altLang="zh-CN" dirty="0">
                <a:solidFill>
                  <a:srgbClr val="0000FF"/>
                </a:solidFill>
              </a:rPr>
              <a:t>(Programmable ROM)</a:t>
            </a:r>
          </a:p>
          <a:p>
            <a:r>
              <a:rPr lang="en-US" altLang="zh-CN" dirty="0"/>
              <a:t>EPROM   </a:t>
            </a:r>
            <a:r>
              <a:rPr lang="en-US" altLang="zh-CN" dirty="0">
                <a:solidFill>
                  <a:srgbClr val="0000FF"/>
                </a:solidFill>
              </a:rPr>
              <a:t>(Erasable PROM)</a:t>
            </a:r>
          </a:p>
          <a:p>
            <a:r>
              <a:rPr lang="en-US" altLang="zh-CN" dirty="0"/>
              <a:t>EEPROM  </a:t>
            </a:r>
            <a:r>
              <a:rPr lang="en-US" altLang="zh-CN" dirty="0">
                <a:solidFill>
                  <a:srgbClr val="0000FF"/>
                </a:solidFill>
              </a:rPr>
              <a:t>(Electrically Erasable PROM)</a:t>
            </a:r>
          </a:p>
          <a:p>
            <a:r>
              <a:rPr lang="en-US" altLang="zh-CN" dirty="0"/>
              <a:t>FERAM   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en-US" altLang="zh-CN" dirty="0" err="1">
                <a:solidFill>
                  <a:srgbClr val="0000FF"/>
                </a:solidFill>
              </a:rPr>
              <a:t>FerroelectricRAM</a:t>
            </a:r>
            <a:r>
              <a:rPr lang="en-US" altLang="zh-CN" dirty="0">
                <a:solidFill>
                  <a:srgbClr val="0000FF"/>
                </a:solidFill>
              </a:rPr>
              <a:t>)   </a:t>
            </a:r>
            <a:r>
              <a:rPr lang="zh-CN" altLang="en-US" dirty="0">
                <a:solidFill>
                  <a:srgbClr val="0000FF"/>
                </a:solidFill>
              </a:rPr>
              <a:t>铁电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/>
              <a:t>MRAM    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en-US" altLang="zh-CN" dirty="0" err="1">
                <a:solidFill>
                  <a:srgbClr val="0000FF"/>
                </a:solidFill>
              </a:rPr>
              <a:t>Magnetoresistive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FF"/>
                </a:solidFill>
              </a:rPr>
              <a:t>RAM)  </a:t>
            </a:r>
            <a:r>
              <a:rPr lang="zh-CN" altLang="en-US" dirty="0">
                <a:solidFill>
                  <a:srgbClr val="0000FF"/>
                </a:solidFill>
              </a:rPr>
              <a:t>磁性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/>
              <a:t>PCRAM</a:t>
            </a:r>
            <a:r>
              <a:rPr lang="en-US" altLang="zh-CN" dirty="0">
                <a:solidFill>
                  <a:srgbClr val="0000FF"/>
                </a:solidFill>
              </a:rPr>
              <a:t>   (Phase changed RAM)    </a:t>
            </a:r>
            <a:r>
              <a:rPr lang="zh-CN" altLang="en-US" dirty="0">
                <a:solidFill>
                  <a:srgbClr val="0000FF"/>
                </a:solidFill>
              </a:rPr>
              <a:t>相变</a:t>
            </a:r>
            <a:endParaRPr lang="en-US" altLang="zh-CN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2240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1719446" y="2883395"/>
            <a:ext cx="2743629" cy="1975413"/>
          </a:xfrm>
          <a:prstGeom prst="rect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存储单元的基本结构</a:t>
              </a:r>
            </a:p>
          </p:txBody>
        </p:sp>
      </p:grpSp>
      <p:grpSp>
        <p:nvGrpSpPr>
          <p:cNvPr id="125" name="Group 5"/>
          <p:cNvGrpSpPr/>
          <p:nvPr/>
        </p:nvGrpSpPr>
        <p:grpSpPr bwMode="auto">
          <a:xfrm>
            <a:off x="1116866" y="4501303"/>
            <a:ext cx="686364" cy="505742"/>
            <a:chOff x="1536" y="2686"/>
            <a:chExt cx="456" cy="336"/>
          </a:xfrm>
        </p:grpSpPr>
        <p:grpSp>
          <p:nvGrpSpPr>
            <p:cNvPr id="127" name="Group 7"/>
            <p:cNvGrpSpPr/>
            <p:nvPr/>
          </p:nvGrpSpPr>
          <p:grpSpPr bwMode="auto">
            <a:xfrm>
              <a:off x="1752" y="2830"/>
              <a:ext cx="96" cy="48"/>
              <a:chOff x="3888" y="2832"/>
              <a:chExt cx="96" cy="48"/>
            </a:xfrm>
          </p:grpSpPr>
          <p:sp>
            <p:nvSpPr>
              <p:cNvPr id="132" name="Line 8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33" name="Line 9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sp>
          <p:nvSpPr>
            <p:cNvPr id="128" name="Line 10"/>
            <p:cNvSpPr>
              <a:spLocks noChangeAspect="1" noChangeShapeType="1"/>
            </p:cNvSpPr>
            <p:nvPr/>
          </p:nvSpPr>
          <p:spPr bwMode="auto">
            <a:xfrm>
              <a:off x="1800" y="2686"/>
              <a:ext cx="0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29" name="Line 11"/>
            <p:cNvSpPr>
              <a:spLocks noChangeAspect="1" noChangeShapeType="1"/>
            </p:cNvSpPr>
            <p:nvPr/>
          </p:nvSpPr>
          <p:spPr bwMode="auto">
            <a:xfrm>
              <a:off x="1800" y="2686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30" name="Line 12"/>
            <p:cNvSpPr>
              <a:spLocks noChangeAspect="1" noChangeShapeType="1"/>
            </p:cNvSpPr>
            <p:nvPr/>
          </p:nvSpPr>
          <p:spPr bwMode="auto">
            <a:xfrm>
              <a:off x="1800" y="2878"/>
              <a:ext cx="0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31" name="Rectangle 13"/>
            <p:cNvSpPr>
              <a:spLocks noChangeArrowheads="1"/>
            </p:cNvSpPr>
            <p:nvPr/>
          </p:nvSpPr>
          <p:spPr bwMode="auto">
            <a:xfrm>
              <a:off x="1536" y="2688"/>
              <a:ext cx="192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1517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517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4" name="Group 14"/>
          <p:cNvGrpSpPr/>
          <p:nvPr/>
        </p:nvGrpSpPr>
        <p:grpSpPr bwMode="auto">
          <a:xfrm>
            <a:off x="4331941" y="4504313"/>
            <a:ext cx="1119858" cy="725499"/>
            <a:chOff x="3672" y="2688"/>
            <a:chExt cx="744" cy="482"/>
          </a:xfrm>
        </p:grpSpPr>
        <p:sp>
          <p:nvSpPr>
            <p:cNvPr id="136" name="Rectangle 16"/>
            <p:cNvSpPr>
              <a:spLocks noChangeArrowheads="1"/>
            </p:cNvSpPr>
            <p:nvPr/>
          </p:nvSpPr>
          <p:spPr bwMode="auto">
            <a:xfrm>
              <a:off x="3960" y="2880"/>
              <a:ext cx="456" cy="29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517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ss</a:t>
              </a:r>
              <a:r>
                <a:rPr lang="en-US" altLang="zh-CN" sz="1517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(0V)</a:t>
              </a:r>
              <a:endParaRPr lang="en-US" altLang="zh-CN" sz="1517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37" name="Group 17"/>
            <p:cNvGrpSpPr/>
            <p:nvPr/>
          </p:nvGrpSpPr>
          <p:grpSpPr bwMode="auto">
            <a:xfrm>
              <a:off x="3816" y="2832"/>
              <a:ext cx="96" cy="48"/>
              <a:chOff x="3888" y="2832"/>
              <a:chExt cx="96" cy="48"/>
            </a:xfrm>
          </p:grpSpPr>
          <p:sp>
            <p:nvSpPr>
              <p:cNvPr id="142" name="Line 18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43" name="Line 19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sp>
          <p:nvSpPr>
            <p:cNvPr id="138" name="Line 20"/>
            <p:cNvSpPr>
              <a:spLocks noChangeAspect="1" noChangeShapeType="1"/>
            </p:cNvSpPr>
            <p:nvPr/>
          </p:nvSpPr>
          <p:spPr bwMode="auto">
            <a:xfrm>
              <a:off x="3864" y="2688"/>
              <a:ext cx="0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39" name="Line 21"/>
            <p:cNvSpPr>
              <a:spLocks noChangeAspect="1" noChangeShapeType="1"/>
            </p:cNvSpPr>
            <p:nvPr/>
          </p:nvSpPr>
          <p:spPr bwMode="auto">
            <a:xfrm>
              <a:off x="3672" y="2688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40" name="Line 22"/>
            <p:cNvSpPr>
              <a:spLocks noChangeAspect="1" noChangeShapeType="1"/>
            </p:cNvSpPr>
            <p:nvPr/>
          </p:nvSpPr>
          <p:spPr bwMode="auto">
            <a:xfrm>
              <a:off x="3864" y="2880"/>
              <a:ext cx="0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tailEnd type="oval" w="med" len="med"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41" name="Rectangle 23"/>
            <p:cNvSpPr>
              <a:spLocks noChangeArrowheads="1"/>
            </p:cNvSpPr>
            <p:nvPr/>
          </p:nvSpPr>
          <p:spPr bwMode="auto">
            <a:xfrm>
              <a:off x="3936" y="2688"/>
              <a:ext cx="192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1517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517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45" name="Rectangle 26"/>
          <p:cNvSpPr>
            <a:spLocks noChangeArrowheads="1"/>
          </p:cNvSpPr>
          <p:nvPr/>
        </p:nvSpPr>
        <p:spPr bwMode="auto">
          <a:xfrm>
            <a:off x="791746" y="4862547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solidFill>
                <a:srgbClr val="FF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6" name="Line 27"/>
          <p:cNvSpPr>
            <a:spLocks noChangeAspect="1" noChangeShapeType="1"/>
          </p:cNvSpPr>
          <p:nvPr/>
        </p:nvSpPr>
        <p:spPr bwMode="auto">
          <a:xfrm>
            <a:off x="2381221" y="3420579"/>
            <a:ext cx="43349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147" name="Group 28"/>
          <p:cNvGrpSpPr>
            <a:grpSpLocks noChangeAspect="1"/>
          </p:cNvGrpSpPr>
          <p:nvPr/>
        </p:nvGrpSpPr>
        <p:grpSpPr bwMode="auto">
          <a:xfrm>
            <a:off x="2381221" y="3854073"/>
            <a:ext cx="361244" cy="288996"/>
            <a:chOff x="3360" y="2544"/>
            <a:chExt cx="240" cy="192"/>
          </a:xfrm>
        </p:grpSpPr>
        <p:sp>
          <p:nvSpPr>
            <p:cNvPr id="148" name="Line 29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49" name="Line 30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50" name="Line 31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51" name="Line 32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52" name="Line 33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153" name="Line 34"/>
          <p:cNvSpPr>
            <a:spLocks noChangeAspect="1" noChangeShapeType="1"/>
          </p:cNvSpPr>
          <p:nvPr/>
        </p:nvSpPr>
        <p:spPr bwMode="auto">
          <a:xfrm>
            <a:off x="2381221" y="3420580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154" name="Group 35"/>
          <p:cNvGrpSpPr>
            <a:grpSpLocks noChangeAspect="1"/>
          </p:cNvGrpSpPr>
          <p:nvPr/>
        </p:nvGrpSpPr>
        <p:grpSpPr bwMode="auto">
          <a:xfrm>
            <a:off x="3392706" y="3854073"/>
            <a:ext cx="361244" cy="288996"/>
            <a:chOff x="4032" y="2544"/>
            <a:chExt cx="240" cy="192"/>
          </a:xfrm>
        </p:grpSpPr>
        <p:sp>
          <p:nvSpPr>
            <p:cNvPr id="155" name="Line 36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56" name="Line 37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57" name="Line 38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58" name="Line 39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59" name="Line 40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160" name="Line 41"/>
          <p:cNvSpPr>
            <a:spLocks noChangeAspect="1" noChangeShapeType="1"/>
          </p:cNvSpPr>
          <p:nvPr/>
        </p:nvSpPr>
        <p:spPr bwMode="auto">
          <a:xfrm>
            <a:off x="3392706" y="3420579"/>
            <a:ext cx="3612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61" name="Line 42"/>
          <p:cNvSpPr>
            <a:spLocks noChangeShapeType="1"/>
          </p:cNvSpPr>
          <p:nvPr/>
        </p:nvSpPr>
        <p:spPr bwMode="auto">
          <a:xfrm flipV="1">
            <a:off x="2886963" y="3420580"/>
            <a:ext cx="505742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62" name="Line 43"/>
          <p:cNvSpPr>
            <a:spLocks noChangeAspect="1" noChangeShapeType="1"/>
          </p:cNvSpPr>
          <p:nvPr/>
        </p:nvSpPr>
        <p:spPr bwMode="auto">
          <a:xfrm>
            <a:off x="2381221" y="4504313"/>
            <a:ext cx="137272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63" name="Line 44"/>
          <p:cNvSpPr>
            <a:spLocks noChangeAspect="1" noChangeShapeType="1"/>
          </p:cNvSpPr>
          <p:nvPr/>
        </p:nvSpPr>
        <p:spPr bwMode="auto">
          <a:xfrm>
            <a:off x="2381221" y="4070820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64" name="Line 45"/>
          <p:cNvSpPr>
            <a:spLocks noChangeAspect="1" noChangeShapeType="1"/>
          </p:cNvSpPr>
          <p:nvPr/>
        </p:nvSpPr>
        <p:spPr bwMode="auto">
          <a:xfrm>
            <a:off x="3753950" y="4070820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65" name="Line 46"/>
          <p:cNvSpPr>
            <a:spLocks noChangeAspect="1" noChangeShapeType="1"/>
          </p:cNvSpPr>
          <p:nvPr/>
        </p:nvSpPr>
        <p:spPr bwMode="auto">
          <a:xfrm>
            <a:off x="3753950" y="3420580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66" name="Line 47"/>
          <p:cNvSpPr>
            <a:spLocks noChangeAspect="1" noChangeShapeType="1"/>
          </p:cNvSpPr>
          <p:nvPr/>
        </p:nvSpPr>
        <p:spPr bwMode="auto">
          <a:xfrm>
            <a:off x="2092225" y="3420579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167" name="Group 48"/>
          <p:cNvGrpSpPr/>
          <p:nvPr/>
        </p:nvGrpSpPr>
        <p:grpSpPr bwMode="auto">
          <a:xfrm>
            <a:off x="1875479" y="3059335"/>
            <a:ext cx="2384213" cy="361244"/>
            <a:chOff x="2040" y="1728"/>
            <a:chExt cx="1584" cy="240"/>
          </a:xfrm>
        </p:grpSpPr>
        <p:grpSp>
          <p:nvGrpSpPr>
            <p:cNvPr id="168" name="Group 49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175" name="Line 50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76" name="Line 51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77" name="Line 52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78" name="Line 53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79" name="Line 54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169" name="Group 55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170" name="Line 56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71" name="Line 57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72" name="Line 58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73" name="Line 59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74" name="Line 60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180" name="Line 62"/>
          <p:cNvSpPr>
            <a:spLocks noChangeShapeType="1"/>
          </p:cNvSpPr>
          <p:nvPr/>
        </p:nvSpPr>
        <p:spPr bwMode="auto">
          <a:xfrm flipH="1">
            <a:off x="1803230" y="3420579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81" name="Line 64"/>
          <p:cNvSpPr>
            <a:spLocks noChangeShapeType="1"/>
          </p:cNvSpPr>
          <p:nvPr/>
        </p:nvSpPr>
        <p:spPr bwMode="auto">
          <a:xfrm flipH="1">
            <a:off x="4187443" y="3420579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182" name="Group 65"/>
          <p:cNvGrpSpPr/>
          <p:nvPr/>
        </p:nvGrpSpPr>
        <p:grpSpPr bwMode="auto">
          <a:xfrm>
            <a:off x="3031461" y="4504313"/>
            <a:ext cx="72249" cy="216747"/>
            <a:chOff x="3744" y="2880"/>
            <a:chExt cx="96" cy="288"/>
          </a:xfrm>
        </p:grpSpPr>
        <p:sp>
          <p:nvSpPr>
            <p:cNvPr id="183" name="Line 66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84" name="Oval 67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zh-CN" sz="1707"/>
            </a:p>
          </p:txBody>
        </p:sp>
      </p:grpSp>
      <p:sp>
        <p:nvSpPr>
          <p:cNvPr id="185" name="Line 68"/>
          <p:cNvSpPr>
            <a:spLocks noChangeShapeType="1"/>
          </p:cNvSpPr>
          <p:nvPr/>
        </p:nvSpPr>
        <p:spPr bwMode="auto">
          <a:xfrm>
            <a:off x="2019977" y="2987086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186" name="Line 69"/>
          <p:cNvSpPr>
            <a:spLocks noChangeShapeType="1"/>
          </p:cNvSpPr>
          <p:nvPr/>
        </p:nvSpPr>
        <p:spPr bwMode="auto">
          <a:xfrm>
            <a:off x="4115194" y="2987086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187" name="Group 70"/>
          <p:cNvGrpSpPr/>
          <p:nvPr/>
        </p:nvGrpSpPr>
        <p:grpSpPr bwMode="auto">
          <a:xfrm>
            <a:off x="1803230" y="5371299"/>
            <a:ext cx="2528711" cy="288996"/>
            <a:chOff x="1992" y="3264"/>
            <a:chExt cx="1680" cy="192"/>
          </a:xfrm>
        </p:grpSpPr>
        <p:grpSp>
          <p:nvGrpSpPr>
            <p:cNvPr id="188" name="Group 71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195" name="Line 72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96" name="Line 73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97" name="Line 74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98" name="Line 75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99" name="Line 76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189" name="Group 77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190" name="Line 78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91" name="Line 79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92" name="Line 80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93" name="Line 81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194" name="Line 82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200" name="Line 83"/>
          <p:cNvSpPr>
            <a:spLocks noChangeShapeType="1"/>
          </p:cNvSpPr>
          <p:nvPr/>
        </p:nvSpPr>
        <p:spPr bwMode="auto">
          <a:xfrm>
            <a:off x="2164474" y="5515797"/>
            <a:ext cx="180622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1" name="Line 84"/>
          <p:cNvSpPr>
            <a:spLocks noChangeShapeType="1"/>
          </p:cNvSpPr>
          <p:nvPr/>
        </p:nvSpPr>
        <p:spPr bwMode="auto">
          <a:xfrm>
            <a:off x="1803230" y="5588046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2" name="Line 85"/>
          <p:cNvSpPr>
            <a:spLocks noChangeShapeType="1"/>
          </p:cNvSpPr>
          <p:nvPr/>
        </p:nvSpPr>
        <p:spPr bwMode="auto">
          <a:xfrm>
            <a:off x="4331941" y="5588046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3" name="Line 86"/>
          <p:cNvSpPr>
            <a:spLocks noChangeShapeType="1"/>
          </p:cNvSpPr>
          <p:nvPr/>
        </p:nvSpPr>
        <p:spPr bwMode="auto">
          <a:xfrm>
            <a:off x="3031461" y="5515797"/>
            <a:ext cx="0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4" name="Rectangle 87"/>
          <p:cNvSpPr>
            <a:spLocks noChangeArrowheads="1"/>
          </p:cNvSpPr>
          <p:nvPr/>
        </p:nvSpPr>
        <p:spPr bwMode="auto">
          <a:xfrm>
            <a:off x="2092225" y="3926321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5" name="Rectangle 88"/>
          <p:cNvSpPr>
            <a:spLocks noChangeArrowheads="1"/>
          </p:cNvSpPr>
          <p:nvPr/>
        </p:nvSpPr>
        <p:spPr bwMode="auto">
          <a:xfrm>
            <a:off x="3898447" y="3926321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6" name="Rectangle 89"/>
          <p:cNvSpPr>
            <a:spLocks noChangeArrowheads="1"/>
          </p:cNvSpPr>
          <p:nvPr/>
        </p:nvSpPr>
        <p:spPr bwMode="auto">
          <a:xfrm>
            <a:off x="1875479" y="3420579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7" name="Rectangle 90"/>
          <p:cNvSpPr>
            <a:spLocks noChangeArrowheads="1"/>
          </p:cNvSpPr>
          <p:nvPr/>
        </p:nvSpPr>
        <p:spPr bwMode="auto">
          <a:xfrm>
            <a:off x="1514234" y="5371299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sz="1517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8" name="Rectangle 91"/>
          <p:cNvSpPr>
            <a:spLocks noChangeArrowheads="1"/>
          </p:cNvSpPr>
          <p:nvPr/>
        </p:nvSpPr>
        <p:spPr bwMode="auto">
          <a:xfrm>
            <a:off x="4404190" y="5371299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9" name="Rectangle 92"/>
          <p:cNvSpPr>
            <a:spLocks noChangeArrowheads="1"/>
          </p:cNvSpPr>
          <p:nvPr/>
        </p:nvSpPr>
        <p:spPr bwMode="auto">
          <a:xfrm>
            <a:off x="4077086" y="3420579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0" name="Rectangle 93"/>
          <p:cNvSpPr>
            <a:spLocks noChangeArrowheads="1"/>
          </p:cNvSpPr>
          <p:nvPr/>
        </p:nvSpPr>
        <p:spPr bwMode="auto">
          <a:xfrm>
            <a:off x="1839354" y="5877042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1" name="Rectangle 94"/>
          <p:cNvSpPr>
            <a:spLocks noChangeArrowheads="1"/>
          </p:cNvSpPr>
          <p:nvPr/>
        </p:nvSpPr>
        <p:spPr bwMode="auto">
          <a:xfrm flipV="1">
            <a:off x="3970697" y="5949290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u="sng" dirty="0">
                <a:latin typeface="Times New Roman" panose="02020603050405020304" pitchFamily="18" charset="0"/>
                <a:ea typeface="宋体" panose="02010600030101010101" pitchFamily="2" charset="-122"/>
              </a:rPr>
              <a:t>O/I</a:t>
            </a:r>
            <a:endParaRPr lang="en-US" altLang="zh-CN" sz="1517" u="sng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6" name="Line 99"/>
          <p:cNvSpPr>
            <a:spLocks noChangeAspect="1" noChangeShapeType="1"/>
          </p:cNvSpPr>
          <p:nvPr/>
        </p:nvSpPr>
        <p:spPr bwMode="auto">
          <a:xfrm>
            <a:off x="2742465" y="3998571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 dirty="0"/>
          </a:p>
        </p:txBody>
      </p:sp>
      <p:sp>
        <p:nvSpPr>
          <p:cNvPr id="224" name="Line 107"/>
          <p:cNvSpPr>
            <a:spLocks noChangeShapeType="1"/>
          </p:cNvSpPr>
          <p:nvPr/>
        </p:nvSpPr>
        <p:spPr bwMode="auto">
          <a:xfrm>
            <a:off x="2814714" y="3420580"/>
            <a:ext cx="433493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5" name="Line 108"/>
          <p:cNvSpPr>
            <a:spLocks noChangeAspect="1" noChangeShapeType="1"/>
          </p:cNvSpPr>
          <p:nvPr/>
        </p:nvSpPr>
        <p:spPr bwMode="auto">
          <a:xfrm>
            <a:off x="3753950" y="3420579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6" name="Line 109"/>
          <p:cNvSpPr>
            <a:spLocks noChangeShapeType="1"/>
          </p:cNvSpPr>
          <p:nvPr/>
        </p:nvSpPr>
        <p:spPr bwMode="auto">
          <a:xfrm>
            <a:off x="1261363" y="2987086"/>
            <a:ext cx="36124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7" name="Rectangle 110"/>
          <p:cNvSpPr>
            <a:spLocks noChangeArrowheads="1"/>
          </p:cNvSpPr>
          <p:nvPr/>
        </p:nvSpPr>
        <p:spPr bwMode="auto">
          <a:xfrm>
            <a:off x="3175959" y="4576562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29" name="Group 108"/>
          <p:cNvGrpSpPr/>
          <p:nvPr/>
        </p:nvGrpSpPr>
        <p:grpSpPr bwMode="auto">
          <a:xfrm>
            <a:off x="1297488" y="1975602"/>
            <a:ext cx="4226560" cy="942246"/>
            <a:chOff x="992" y="1024"/>
            <a:chExt cx="2808" cy="626"/>
          </a:xfrm>
        </p:grpSpPr>
        <p:sp>
          <p:nvSpPr>
            <p:cNvPr id="230" name="Rectangle 127"/>
            <p:cNvSpPr>
              <a:spLocks noChangeArrowheads="1"/>
            </p:cNvSpPr>
            <p:nvPr/>
          </p:nvSpPr>
          <p:spPr bwMode="auto">
            <a:xfrm>
              <a:off x="3344" y="1360"/>
              <a:ext cx="456" cy="29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zh-CN" altLang="en-US" sz="1517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预充</a:t>
              </a:r>
              <a:endParaRPr lang="zh-CN" altLang="en-US" sz="1517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31" name="Group 110"/>
            <p:cNvGrpSpPr/>
            <p:nvPr/>
          </p:nvGrpSpPr>
          <p:grpSpPr bwMode="auto">
            <a:xfrm>
              <a:off x="992" y="1024"/>
              <a:ext cx="2352" cy="480"/>
              <a:chOff x="992" y="1024"/>
              <a:chExt cx="2352" cy="480"/>
            </a:xfrm>
          </p:grpSpPr>
          <p:grpSp>
            <p:nvGrpSpPr>
              <p:cNvPr id="232" name="Group 111"/>
              <p:cNvGrpSpPr/>
              <p:nvPr/>
            </p:nvGrpSpPr>
            <p:grpSpPr bwMode="auto">
              <a:xfrm>
                <a:off x="992" y="1168"/>
                <a:ext cx="576" cy="336"/>
                <a:chOff x="992" y="1168"/>
                <a:chExt cx="576" cy="336"/>
              </a:xfrm>
            </p:grpSpPr>
            <p:grpSp>
              <p:nvGrpSpPr>
                <p:cNvPr id="246" name="Group 111"/>
                <p:cNvGrpSpPr>
                  <a:grpSpLocks noChangeAspect="1"/>
                </p:cNvGrpSpPr>
                <p:nvPr/>
              </p:nvGrpSpPr>
              <p:grpSpPr bwMode="auto">
                <a:xfrm>
                  <a:off x="1088" y="1264"/>
                  <a:ext cx="240" cy="192"/>
                  <a:chOff x="4032" y="2544"/>
                  <a:chExt cx="240" cy="192"/>
                </a:xfrm>
              </p:grpSpPr>
              <p:sp>
                <p:nvSpPr>
                  <p:cNvPr id="250" name="Line 11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51" name="Line 11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28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r>
                      <a:rPr lang="en-US" altLang="zh-CN" sz="1707" dirty="0"/>
                      <a:t>·················</a:t>
                    </a:r>
                    <a:endParaRPr lang="zh-CN" altLang="en-US" sz="1707" dirty="0"/>
                  </a:p>
                </p:txBody>
              </p:sp>
              <p:sp>
                <p:nvSpPr>
                  <p:cNvPr id="252" name="Line 11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53" name="Line 11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54" name="Line 116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032" y="264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</p:grpSp>
            <p:sp>
              <p:nvSpPr>
                <p:cNvPr id="247" name="Line 123"/>
                <p:cNvSpPr>
                  <a:spLocks noChangeShapeType="1"/>
                </p:cNvSpPr>
                <p:nvPr/>
              </p:nvSpPr>
              <p:spPr bwMode="auto">
                <a:xfrm>
                  <a:off x="1328" y="116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48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992" y="13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tailEnd type="oval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49" name="Rectangle 129"/>
                <p:cNvSpPr>
                  <a:spLocks noChangeArrowheads="1"/>
                </p:cNvSpPr>
                <p:nvPr/>
              </p:nvSpPr>
              <p:spPr bwMode="auto">
                <a:xfrm>
                  <a:off x="1376" y="1312"/>
                  <a:ext cx="192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lIns="12041" tIns="12041" rIns="12041" bIns="12041"/>
                <a:lstStyle/>
                <a:p>
                  <a:pPr algn="just"/>
                  <a:r>
                    <a:rPr lang="en-US" altLang="zh-CN" sz="1517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</a:t>
                  </a:r>
                  <a:r>
                    <a:rPr lang="en-US" altLang="zh-CN" sz="1517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9</a:t>
                  </a:r>
                  <a:endParaRPr lang="en-US" altLang="zh-CN" sz="1517" dirty="0">
                    <a:solidFill>
                      <a:srgbClr val="FF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33" name="Group 122"/>
              <p:cNvGrpSpPr/>
              <p:nvPr/>
            </p:nvGrpSpPr>
            <p:grpSpPr bwMode="auto">
              <a:xfrm>
                <a:off x="2768" y="1024"/>
                <a:ext cx="576" cy="432"/>
                <a:chOff x="2768" y="1024"/>
                <a:chExt cx="576" cy="432"/>
              </a:xfrm>
            </p:grpSpPr>
            <p:grpSp>
              <p:nvGrpSpPr>
                <p:cNvPr id="235" name="Group 117"/>
                <p:cNvGrpSpPr>
                  <a:grpSpLocks noChangeAspect="1"/>
                </p:cNvGrpSpPr>
                <p:nvPr/>
              </p:nvGrpSpPr>
              <p:grpSpPr bwMode="auto">
                <a:xfrm>
                  <a:off x="3008" y="1264"/>
                  <a:ext cx="240" cy="192"/>
                  <a:chOff x="3360" y="2544"/>
                  <a:chExt cx="240" cy="192"/>
                </a:xfrm>
              </p:grpSpPr>
              <p:sp>
                <p:nvSpPr>
                  <p:cNvPr id="240" name="Line 11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56" y="254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41" name="Line 11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59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42" name="Line 12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59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43" name="Line 12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68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44" name="Line 12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64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</p:grpSp>
            <p:sp>
              <p:nvSpPr>
                <p:cNvPr id="236" name="Line 124"/>
                <p:cNvSpPr>
                  <a:spLocks noChangeShapeType="1"/>
                </p:cNvSpPr>
                <p:nvPr/>
              </p:nvSpPr>
              <p:spPr bwMode="auto">
                <a:xfrm>
                  <a:off x="3008" y="116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37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3248" y="1360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38" name="Rectangle 128"/>
                <p:cNvSpPr>
                  <a:spLocks noChangeArrowheads="1"/>
                </p:cNvSpPr>
                <p:nvPr/>
              </p:nvSpPr>
              <p:spPr bwMode="auto">
                <a:xfrm>
                  <a:off x="2768" y="1264"/>
                  <a:ext cx="192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lIns="12041" tIns="12041" rIns="12041" bIns="12041"/>
                <a:lstStyle/>
                <a:p>
                  <a:pPr algn="just"/>
                  <a:r>
                    <a:rPr lang="en-US" altLang="zh-CN" sz="1517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</a:t>
                  </a:r>
                  <a:r>
                    <a:rPr lang="en-US" altLang="zh-CN" sz="1517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10</a:t>
                  </a:r>
                  <a:endParaRPr lang="en-US" altLang="zh-CN" sz="1517" dirty="0">
                    <a:solidFill>
                      <a:srgbClr val="FF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9" name="Rectangle 131"/>
                <p:cNvSpPr>
                  <a:spLocks noChangeArrowheads="1"/>
                </p:cNvSpPr>
                <p:nvPr/>
              </p:nvSpPr>
              <p:spPr bwMode="auto">
                <a:xfrm>
                  <a:off x="2792" y="1024"/>
                  <a:ext cx="192" cy="192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lIns="12041" tIns="12041" rIns="12041" bIns="12041"/>
                <a:lstStyle/>
                <a:p>
                  <a:pPr algn="just"/>
                  <a:r>
                    <a:rPr lang="en-US" altLang="zh-CN" sz="1517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E</a:t>
                  </a:r>
                  <a:r>
                    <a:rPr lang="en-US" altLang="zh-CN" sz="1517" baseline="-25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D</a:t>
                  </a:r>
                  <a:endParaRPr lang="en-US" altLang="zh-CN" sz="1517" dirty="0">
                    <a:solidFill>
                      <a:srgbClr val="FF0000"/>
                    </a:solidFill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255" name="Rectangle 132"/>
          <p:cNvSpPr>
            <a:spLocks noChangeArrowheads="1"/>
          </p:cNvSpPr>
          <p:nvPr/>
        </p:nvSpPr>
        <p:spPr bwMode="auto">
          <a:xfrm>
            <a:off x="506720" y="3083947"/>
            <a:ext cx="1155982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51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256" name="Rectangle 133"/>
          <p:cNvSpPr>
            <a:spLocks noChangeArrowheads="1"/>
          </p:cNvSpPr>
          <p:nvPr/>
        </p:nvSpPr>
        <p:spPr bwMode="auto">
          <a:xfrm>
            <a:off x="2489594" y="6093788"/>
            <a:ext cx="1155982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51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257" name="Rectangle 134"/>
          <p:cNvSpPr>
            <a:spLocks noChangeArrowheads="1"/>
          </p:cNvSpPr>
          <p:nvPr/>
        </p:nvSpPr>
        <p:spPr bwMode="auto">
          <a:xfrm>
            <a:off x="2345096" y="313158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258" name="Rectangle 135"/>
          <p:cNvSpPr>
            <a:spLocks noChangeArrowheads="1"/>
          </p:cNvSpPr>
          <p:nvPr/>
        </p:nvSpPr>
        <p:spPr bwMode="auto">
          <a:xfrm>
            <a:off x="3645576" y="313158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489594" y="3998571"/>
            <a:ext cx="325120" cy="505742"/>
            <a:chOff x="2625744" y="4217044"/>
            <a:chExt cx="342900" cy="533400"/>
          </a:xfrm>
        </p:grpSpPr>
        <p:grpSp>
          <p:nvGrpSpPr>
            <p:cNvPr id="212" name="Group 95"/>
            <p:cNvGrpSpPr/>
            <p:nvPr/>
          </p:nvGrpSpPr>
          <p:grpSpPr bwMode="auto">
            <a:xfrm>
              <a:off x="2816244" y="4445644"/>
              <a:ext cx="152400" cy="76200"/>
              <a:chOff x="3888" y="2832"/>
              <a:chExt cx="96" cy="48"/>
            </a:xfrm>
          </p:grpSpPr>
          <p:sp>
            <p:nvSpPr>
              <p:cNvPr id="213" name="Line 96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>
                  <a:solidFill>
                    <a:srgbClr val="FF0000"/>
                  </a:solidFill>
                </a:endParaRPr>
              </a:p>
            </p:txBody>
          </p:sp>
          <p:sp>
            <p:nvSpPr>
              <p:cNvPr id="214" name="Line 97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15" name="Line 98"/>
            <p:cNvSpPr>
              <a:spLocks noChangeAspect="1" noChangeShapeType="1"/>
            </p:cNvSpPr>
            <p:nvPr/>
          </p:nvSpPr>
          <p:spPr bwMode="auto">
            <a:xfrm>
              <a:off x="2892444" y="4217044"/>
              <a:ext cx="0" cy="2286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 sz="1707">
                <a:solidFill>
                  <a:srgbClr val="FF0000"/>
                </a:solidFill>
              </a:endParaRPr>
            </a:p>
          </p:txBody>
        </p:sp>
        <p:sp>
          <p:nvSpPr>
            <p:cNvPr id="217" name="Line 100"/>
            <p:cNvSpPr>
              <a:spLocks noChangeAspect="1" noChangeShapeType="1"/>
            </p:cNvSpPr>
            <p:nvPr/>
          </p:nvSpPr>
          <p:spPr bwMode="auto">
            <a:xfrm>
              <a:off x="2892444" y="4521844"/>
              <a:ext cx="0" cy="2286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>
                <a:solidFill>
                  <a:srgbClr val="FF0000"/>
                </a:solidFill>
              </a:endParaRPr>
            </a:p>
          </p:txBody>
        </p:sp>
        <p:sp>
          <p:nvSpPr>
            <p:cNvPr id="259" name="Rectangle 136"/>
            <p:cNvSpPr>
              <a:spLocks noChangeArrowheads="1"/>
            </p:cNvSpPr>
            <p:nvPr/>
          </p:nvSpPr>
          <p:spPr bwMode="auto">
            <a:xfrm>
              <a:off x="2625744" y="4445644"/>
              <a:ext cx="304800" cy="30480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1517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517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23" name="Line 106"/>
          <p:cNvSpPr>
            <a:spLocks noChangeAspect="1" noChangeShapeType="1"/>
          </p:cNvSpPr>
          <p:nvPr/>
        </p:nvSpPr>
        <p:spPr bwMode="auto">
          <a:xfrm>
            <a:off x="3248208" y="3998571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13" name="组合 12"/>
          <p:cNvGrpSpPr/>
          <p:nvPr/>
        </p:nvGrpSpPr>
        <p:grpSpPr>
          <a:xfrm>
            <a:off x="3139834" y="3998571"/>
            <a:ext cx="325120" cy="505742"/>
            <a:chOff x="3311544" y="4217044"/>
            <a:chExt cx="342900" cy="533400"/>
          </a:xfrm>
        </p:grpSpPr>
        <p:grpSp>
          <p:nvGrpSpPr>
            <p:cNvPr id="218" name="Group 101"/>
            <p:cNvGrpSpPr/>
            <p:nvPr/>
          </p:nvGrpSpPr>
          <p:grpSpPr bwMode="auto">
            <a:xfrm>
              <a:off x="3502044" y="4445644"/>
              <a:ext cx="152400" cy="76200"/>
              <a:chOff x="3888" y="2832"/>
              <a:chExt cx="96" cy="48"/>
            </a:xfrm>
          </p:grpSpPr>
          <p:sp>
            <p:nvSpPr>
              <p:cNvPr id="219" name="Line 102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20" name="Line 103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sp>
          <p:nvSpPr>
            <p:cNvPr id="221" name="Line 104"/>
            <p:cNvSpPr>
              <a:spLocks noChangeAspect="1" noChangeShapeType="1"/>
            </p:cNvSpPr>
            <p:nvPr/>
          </p:nvSpPr>
          <p:spPr bwMode="auto">
            <a:xfrm>
              <a:off x="3578244" y="4217044"/>
              <a:ext cx="0" cy="2286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22" name="Line 105"/>
            <p:cNvSpPr>
              <a:spLocks noChangeAspect="1" noChangeShapeType="1"/>
            </p:cNvSpPr>
            <p:nvPr/>
          </p:nvSpPr>
          <p:spPr bwMode="auto">
            <a:xfrm>
              <a:off x="3578244" y="4521844"/>
              <a:ext cx="0" cy="2286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0" name="Rectangle 137"/>
            <p:cNvSpPr>
              <a:spLocks noChangeArrowheads="1"/>
            </p:cNvSpPr>
            <p:nvPr/>
          </p:nvSpPr>
          <p:spPr bwMode="auto">
            <a:xfrm>
              <a:off x="3311544" y="4445644"/>
              <a:ext cx="304800" cy="30480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en-US" altLang="zh-CN" sz="1517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517" dirty="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1" name="Rectangle 138"/>
          <p:cNvSpPr>
            <a:spLocks noChangeArrowheads="1"/>
          </p:cNvSpPr>
          <p:nvPr/>
        </p:nvSpPr>
        <p:spPr bwMode="auto">
          <a:xfrm>
            <a:off x="1863966" y="4981473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2" name="Group 140"/>
          <p:cNvGrpSpPr/>
          <p:nvPr/>
        </p:nvGrpSpPr>
        <p:grpSpPr bwMode="auto">
          <a:xfrm>
            <a:off x="4122737" y="4981472"/>
            <a:ext cx="216747" cy="288996"/>
            <a:chOff x="5040" y="2688"/>
            <a:chExt cx="144" cy="192"/>
          </a:xfrm>
        </p:grpSpPr>
        <p:sp>
          <p:nvSpPr>
            <p:cNvPr id="263" name="Rectangle 141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517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4" name="Line 142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266" name="Line 63"/>
          <p:cNvSpPr>
            <a:spLocks noChangeShapeType="1"/>
          </p:cNvSpPr>
          <p:nvPr/>
        </p:nvSpPr>
        <p:spPr bwMode="auto">
          <a:xfrm>
            <a:off x="4331941" y="2553593"/>
            <a:ext cx="0" cy="288995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67" name="Line 61"/>
          <p:cNvSpPr>
            <a:spLocks noChangeShapeType="1"/>
          </p:cNvSpPr>
          <p:nvPr/>
        </p:nvSpPr>
        <p:spPr bwMode="auto">
          <a:xfrm>
            <a:off x="1803230" y="2553593"/>
            <a:ext cx="0" cy="288995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69" name="Group 93"/>
          <p:cNvGrpSpPr/>
          <p:nvPr/>
        </p:nvGrpSpPr>
        <p:grpSpPr bwMode="auto">
          <a:xfrm>
            <a:off x="2325512" y="1824934"/>
            <a:ext cx="1408853" cy="1171034"/>
            <a:chOff x="1696" y="1262"/>
            <a:chExt cx="936" cy="778"/>
          </a:xfrm>
        </p:grpSpPr>
        <p:sp>
          <p:nvSpPr>
            <p:cNvPr id="270" name="Line 50"/>
            <p:cNvSpPr>
              <a:spLocks noChangeAspect="1" noChangeShapeType="1"/>
            </p:cNvSpPr>
            <p:nvPr/>
          </p:nvSpPr>
          <p:spPr bwMode="auto">
            <a:xfrm>
              <a:off x="2608" y="184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grpSp>
          <p:nvGrpSpPr>
            <p:cNvPr id="271" name="Group 95"/>
            <p:cNvGrpSpPr/>
            <p:nvPr/>
          </p:nvGrpSpPr>
          <p:grpSpPr bwMode="auto">
            <a:xfrm>
              <a:off x="1696" y="1262"/>
              <a:ext cx="936" cy="722"/>
              <a:chOff x="1696" y="1262"/>
              <a:chExt cx="936" cy="722"/>
            </a:xfrm>
          </p:grpSpPr>
          <p:grpSp>
            <p:nvGrpSpPr>
              <p:cNvPr id="273" name="Group 75"/>
              <p:cNvGrpSpPr/>
              <p:nvPr/>
            </p:nvGrpSpPr>
            <p:grpSpPr bwMode="auto">
              <a:xfrm flipV="1">
                <a:off x="2128" y="1408"/>
                <a:ext cx="48" cy="144"/>
                <a:chOff x="3744" y="2880"/>
                <a:chExt cx="96" cy="288"/>
              </a:xfrm>
            </p:grpSpPr>
            <p:sp>
              <p:nvSpPr>
                <p:cNvPr id="295" name="Line 76"/>
                <p:cNvSpPr>
                  <a:spLocks noChangeShapeType="1"/>
                </p:cNvSpPr>
                <p:nvPr/>
              </p:nvSpPr>
              <p:spPr bwMode="auto">
                <a:xfrm>
                  <a:off x="3792" y="2880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96" name="Oval 77"/>
                <p:cNvSpPr>
                  <a:spLocks noChangeArrowheads="1"/>
                </p:cNvSpPr>
                <p:nvPr/>
              </p:nvSpPr>
              <p:spPr bwMode="auto">
                <a:xfrm>
                  <a:off x="3744" y="3072"/>
                  <a:ext cx="96" cy="96"/>
                </a:xfrm>
                <a:prstGeom prst="ellipse">
                  <a:avLst/>
                </a:prstGeom>
                <a:solidFill>
                  <a:srgbClr val="FF0000"/>
                </a:solidFill>
                <a:ln w="19050" algn="ctr">
                  <a:solidFill>
                    <a:srgbClr val="FF0000"/>
                  </a:solidFill>
                  <a:round/>
                </a:ln>
              </p:spPr>
              <p:txBody>
                <a:bodyPr wrap="none" anchor="ctr"/>
                <a:lstStyle/>
                <a:p>
                  <a:pPr algn="r"/>
                  <a:endParaRPr lang="zh-CN" altLang="zh-CN" sz="1707"/>
                </a:p>
              </p:txBody>
            </p:sp>
          </p:grpSp>
          <p:grpSp>
            <p:nvGrpSpPr>
              <p:cNvPr id="274" name="Group 99"/>
              <p:cNvGrpSpPr/>
              <p:nvPr/>
            </p:nvGrpSpPr>
            <p:grpSpPr bwMode="auto">
              <a:xfrm>
                <a:off x="1696" y="1262"/>
                <a:ext cx="936" cy="722"/>
                <a:chOff x="1696" y="1262"/>
                <a:chExt cx="936" cy="722"/>
              </a:xfrm>
            </p:grpSpPr>
            <p:sp>
              <p:nvSpPr>
                <p:cNvPr id="275" name="Rectangle 4"/>
                <p:cNvSpPr>
                  <a:spLocks noChangeArrowheads="1"/>
                </p:cNvSpPr>
                <p:nvPr/>
              </p:nvSpPr>
              <p:spPr bwMode="auto">
                <a:xfrm>
                  <a:off x="2320" y="1792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041" tIns="12041" rIns="12041" bIns="12041"/>
                <a:lstStyle/>
                <a:p>
                  <a:pPr algn="just"/>
                  <a:r>
                    <a:rPr lang="en-US" altLang="zh-CN" sz="1517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</a:t>
                  </a:r>
                  <a:r>
                    <a:rPr lang="en-US" altLang="zh-CN" sz="1517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lang="en-US" altLang="zh-CN" sz="1517" dirty="0"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6" name="Rectangle 5"/>
                <p:cNvSpPr>
                  <a:spLocks noChangeArrowheads="1"/>
                </p:cNvSpPr>
                <p:nvPr/>
              </p:nvSpPr>
              <p:spPr bwMode="auto">
                <a:xfrm>
                  <a:off x="1888" y="1792"/>
                  <a:ext cx="144" cy="1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041" tIns="12041" rIns="12041" bIns="12041"/>
                <a:lstStyle/>
                <a:p>
                  <a:pPr algn="just"/>
                  <a:r>
                    <a:rPr lang="en-US" altLang="zh-CN" sz="1517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</a:t>
                  </a:r>
                  <a:r>
                    <a:rPr lang="en-US" altLang="zh-CN" sz="1517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lang="en-US" altLang="zh-CN" sz="1517" dirty="0"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77" name="Line 8"/>
                <p:cNvSpPr>
                  <a:spLocks noChangeAspect="1" noChangeShapeType="1"/>
                </p:cNvSpPr>
                <p:nvPr/>
              </p:nvSpPr>
              <p:spPr bwMode="auto">
                <a:xfrm>
                  <a:off x="1696" y="1552"/>
                  <a:ext cx="912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grpSp>
              <p:nvGrpSpPr>
                <p:cNvPr id="278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1696" y="1696"/>
                  <a:ext cx="240" cy="192"/>
                  <a:chOff x="3360" y="2064"/>
                  <a:chExt cx="240" cy="192"/>
                </a:xfrm>
              </p:grpSpPr>
              <p:sp>
                <p:nvSpPr>
                  <p:cNvPr id="290" name="Line 1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456" y="206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91" name="Line 1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11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92" name="Line 1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11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93" name="Line 1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360" y="220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94" name="Line 1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3504" y="216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</p:grpSp>
            <p:sp>
              <p:nvSpPr>
                <p:cNvPr id="279" name="Line 15"/>
                <p:cNvSpPr>
                  <a:spLocks noChangeAspect="1" noChangeShapeType="1"/>
                </p:cNvSpPr>
                <p:nvPr/>
              </p:nvSpPr>
              <p:spPr bwMode="auto">
                <a:xfrm>
                  <a:off x="1936" y="1552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0" name="Line 16"/>
                <p:cNvSpPr>
                  <a:spLocks noChangeAspect="1" noChangeShapeType="1"/>
                </p:cNvSpPr>
                <p:nvPr/>
              </p:nvSpPr>
              <p:spPr bwMode="auto">
                <a:xfrm>
                  <a:off x="1696" y="1552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1" name="Line 17"/>
                <p:cNvSpPr>
                  <a:spLocks noChangeAspect="1" noChangeShapeType="1"/>
                </p:cNvSpPr>
                <p:nvPr/>
              </p:nvSpPr>
              <p:spPr bwMode="auto">
                <a:xfrm>
                  <a:off x="2608" y="1552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sp>
              <p:nvSpPr>
                <p:cNvPr id="282" name="Line 18"/>
                <p:cNvSpPr>
                  <a:spLocks noChangeAspect="1" noChangeShapeType="1"/>
                </p:cNvSpPr>
                <p:nvPr/>
              </p:nvSpPr>
              <p:spPr bwMode="auto">
                <a:xfrm>
                  <a:off x="2368" y="1552"/>
                  <a:ext cx="0" cy="24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 type="oval" w="med" len="med"/>
                </a:ln>
              </p:spPr>
              <p:txBody>
                <a:bodyPr/>
                <a:lstStyle/>
                <a:p>
                  <a:endParaRPr lang="zh-CN" altLang="en-US" sz="1707"/>
                </a:p>
              </p:txBody>
            </p:sp>
            <p:grpSp>
              <p:nvGrpSpPr>
                <p:cNvPr id="283" name="Group 19"/>
                <p:cNvGrpSpPr>
                  <a:grpSpLocks noChangeAspect="1"/>
                </p:cNvGrpSpPr>
                <p:nvPr/>
              </p:nvGrpSpPr>
              <p:grpSpPr bwMode="auto">
                <a:xfrm>
                  <a:off x="2368" y="1696"/>
                  <a:ext cx="240" cy="192"/>
                  <a:chOff x="4032" y="2064"/>
                  <a:chExt cx="240" cy="192"/>
                </a:xfrm>
              </p:grpSpPr>
              <p:sp>
                <p:nvSpPr>
                  <p:cNvPr id="285" name="Line 2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064"/>
                    <a:ext cx="0" cy="19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86" name="Line 2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28" y="2112"/>
                    <a:ext cx="0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87" name="Line 2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112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88" name="Line 2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176" y="2208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  <p:sp>
                <p:nvSpPr>
                  <p:cNvPr id="289" name="Line 2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032" y="2160"/>
                    <a:ext cx="96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</a:ln>
                </p:spPr>
                <p:txBody>
                  <a:bodyPr/>
                  <a:lstStyle/>
                  <a:p>
                    <a:endParaRPr lang="zh-CN" altLang="en-US" sz="1707"/>
                  </a:p>
                </p:txBody>
              </p:sp>
            </p:grpSp>
            <p:sp>
              <p:nvSpPr>
                <p:cNvPr id="284" name="Rectangle 103"/>
                <p:cNvSpPr>
                  <a:spLocks noChangeArrowheads="1"/>
                </p:cNvSpPr>
                <p:nvPr/>
              </p:nvSpPr>
              <p:spPr bwMode="auto">
                <a:xfrm>
                  <a:off x="2176" y="1262"/>
                  <a:ext cx="456" cy="2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12041" tIns="12041" rIns="12041" bIns="12041"/>
                <a:lstStyle/>
                <a:p>
                  <a:pPr algn="just"/>
                  <a:r>
                    <a:rPr lang="en-US" altLang="zh-CN" sz="1517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V</a:t>
                  </a:r>
                  <a:r>
                    <a:rPr lang="en-US" altLang="zh-CN" sz="1517" baseline="-25000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DD</a:t>
                  </a:r>
                  <a:r>
                    <a:rPr lang="en-US" altLang="zh-CN" sz="1517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(5V)</a:t>
                  </a:r>
                  <a:endParaRPr lang="en-US" altLang="zh-CN" sz="1517" dirty="0"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72" name="Line 50"/>
            <p:cNvSpPr>
              <a:spLocks noChangeAspect="1" noChangeShapeType="1"/>
            </p:cNvSpPr>
            <p:nvPr/>
          </p:nvSpPr>
          <p:spPr bwMode="auto">
            <a:xfrm>
              <a:off x="1696" y="1848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297" name="Rectangle 166"/>
          <p:cNvSpPr txBox="1">
            <a:spLocks noChangeArrowheads="1"/>
          </p:cNvSpPr>
          <p:nvPr/>
        </p:nvSpPr>
        <p:spPr bwMode="auto">
          <a:xfrm>
            <a:off x="6230780" y="2485058"/>
            <a:ext cx="4403524" cy="1981758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4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altLang="en-US" sz="20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去掉两个负载管</a:t>
            </a:r>
            <a:r>
              <a:rPr 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sz="2275" baseline="-1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en-US" sz="2275" baseline="-1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275" baseline="-1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9696" lvl="1" indent="-246838"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/>
            </a:pPr>
            <a:r>
              <a:rPr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提升存储密度</a:t>
            </a:r>
          </a:p>
          <a:p>
            <a:pPr marL="499696" lvl="1" indent="-246838"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</a:p>
          <a:p>
            <a:pPr marL="499696" lvl="1" indent="-246838"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/>
            </a:pPr>
            <a:r>
              <a:rPr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降低成本</a:t>
            </a:r>
          </a:p>
        </p:txBody>
      </p:sp>
      <p:sp>
        <p:nvSpPr>
          <p:cNvPr id="298" name="Rectangle 166"/>
          <p:cNvSpPr txBox="1">
            <a:spLocks noChangeArrowheads="1"/>
          </p:cNvSpPr>
          <p:nvPr/>
        </p:nvSpPr>
        <p:spPr bwMode="auto">
          <a:xfrm>
            <a:off x="6243583" y="4626921"/>
            <a:ext cx="4390721" cy="575188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4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altLang="en-US" sz="20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利用栅极分布电容</a:t>
            </a:r>
            <a:r>
              <a:rPr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缓存电荷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992086" y="1942679"/>
            <a:ext cx="3753283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不足采取的方法：</a:t>
            </a:r>
          </a:p>
        </p:txBody>
      </p:sp>
      <p:sp>
        <p:nvSpPr>
          <p:cNvPr id="300" name="Rectangle 166"/>
          <p:cNvSpPr txBox="1">
            <a:spLocks noChangeArrowheads="1"/>
          </p:cNvSpPr>
          <p:nvPr/>
        </p:nvSpPr>
        <p:spPr bwMode="auto">
          <a:xfrm>
            <a:off x="6263703" y="5433717"/>
            <a:ext cx="4370602" cy="624404"/>
          </a:xfrm>
          <a:prstGeom prst="rect">
            <a:avLst/>
          </a:prstGeom>
          <a:ln w="952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4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lang="zh-CN" altLang="en-US" sz="20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2000" dirty="0" smtClean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增加电路协同存储单元工作</a:t>
            </a:r>
          </a:p>
        </p:txBody>
      </p:sp>
      <p:sp>
        <p:nvSpPr>
          <p:cNvPr id="228" name="标题 1">
            <a:extLst>
              <a:ext uri="{FF2B5EF4-FFF2-40B4-BE49-F238E27FC236}">
                <a16:creationId xmlns:a16="http://schemas.microsoft.com/office/drawing/2014/main" id="{D7873A9D-C524-4584-A3EA-C528743F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45" grpId="0"/>
      <p:bldP spid="297" grpId="0" animBg="1"/>
      <p:bldP spid="298" grpId="0" animBg="1"/>
      <p:bldP spid="30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闪速存储器 </a:t>
            </a:r>
            <a:r>
              <a:rPr lang="en-US" altLang="zh-CN" dirty="0"/>
              <a:t>Flash Memory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在不加电时仍可长期保持信息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本质上属于</a:t>
            </a:r>
            <a:r>
              <a:rPr lang="en-US" altLang="zh-CN" dirty="0"/>
              <a:t>EEPROM</a:t>
            </a:r>
            <a:r>
              <a:rPr lang="zh-CN" altLang="en-US" dirty="0"/>
              <a:t>，存储速度快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易于擦除和重写，功耗很小</a:t>
            </a:r>
          </a:p>
          <a:p>
            <a:pPr>
              <a:defRPr/>
            </a:pPr>
            <a:r>
              <a:rPr lang="zh-CN" altLang="en-US" dirty="0"/>
              <a:t>存放</a:t>
            </a:r>
            <a:r>
              <a:rPr lang="en-US" altLang="zh-CN" dirty="0"/>
              <a:t>BIOS</a:t>
            </a:r>
            <a:r>
              <a:rPr lang="zh-CN" altLang="en-US" dirty="0"/>
              <a:t>，升级方便，</a:t>
            </a:r>
            <a:r>
              <a:rPr lang="en-US" altLang="zh-CN" dirty="0"/>
              <a:t>CIH</a:t>
            </a:r>
            <a:r>
              <a:rPr lang="zh-CN" altLang="en-US" dirty="0"/>
              <a:t>病毒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NOR &amp; NAND  FLASH</a:t>
            </a:r>
          </a:p>
          <a:p>
            <a:pPr marL="0" indent="0">
              <a:buNone/>
              <a:defRPr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8" descr="Card_sum_s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31687" y="4351839"/>
            <a:ext cx="1655762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4" b="13178"/>
          <a:stretch/>
        </p:blipFill>
        <p:spPr>
          <a:xfrm>
            <a:off x="6909193" y="3991975"/>
            <a:ext cx="2857495" cy="20902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908" y="2620314"/>
            <a:ext cx="1803400" cy="1803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4"/>
          <a:stretch/>
        </p:blipFill>
        <p:spPr>
          <a:xfrm>
            <a:off x="5863990" y="5153412"/>
            <a:ext cx="1550949" cy="11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78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MRAM  </a:t>
            </a:r>
            <a:r>
              <a:rPr lang="en-US" altLang="zh-CN" dirty="0">
                <a:solidFill>
                  <a:srgbClr val="C00000"/>
                </a:solidFill>
                <a:effectLst/>
              </a:rPr>
              <a:t>(Magneto resistive RAM)</a:t>
            </a:r>
            <a:endParaRPr lang="zh-CN" altLang="en-US" dirty="0">
              <a:solidFill>
                <a:srgbClr val="C00000"/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MRAM</a:t>
            </a:r>
            <a:r>
              <a:rPr lang="zh-CN" altLang="en-US" dirty="0"/>
              <a:t>的主要技术特点就是使用</a:t>
            </a:r>
            <a:r>
              <a:rPr lang="en-US" altLang="zh-CN" dirty="0"/>
              <a:t>TMR</a:t>
            </a:r>
            <a:r>
              <a:rPr lang="zh-CN" altLang="en-US" dirty="0"/>
              <a:t>（隧道型磁电阻）磁性体单元来存储数据</a:t>
            </a:r>
          </a:p>
          <a:p>
            <a:r>
              <a:rPr lang="zh-CN" altLang="en-US" dirty="0"/>
              <a:t>利用电阻随磁化方向而变化的原理记录数据，并通过隧道效应扩大电阻值的差别</a:t>
            </a:r>
          </a:p>
          <a:p>
            <a:r>
              <a:rPr lang="zh-CN" altLang="en-US" dirty="0"/>
              <a:t>耗电量低，且可高速写入和读取。擦写次数无限制</a:t>
            </a:r>
          </a:p>
          <a:p>
            <a:r>
              <a:rPr lang="en-US" altLang="zh-CN" dirty="0"/>
              <a:t>TMR</a:t>
            </a:r>
            <a:r>
              <a:rPr lang="zh-CN" altLang="en-US" dirty="0"/>
              <a:t>技术也有可能用于未来硬盘的磁头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394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MRAM  </a:t>
            </a:r>
            <a:r>
              <a:rPr lang="en-US" altLang="zh-CN" dirty="0">
                <a:solidFill>
                  <a:srgbClr val="C00000"/>
                </a:solidFill>
                <a:effectLst/>
              </a:rPr>
              <a:t>(Magneto resistive RAM)</a:t>
            </a:r>
            <a:endParaRPr lang="en-US" altLang="zh-CN" i="1" dirty="0"/>
          </a:p>
        </p:txBody>
      </p:sp>
      <p:sp>
        <p:nvSpPr>
          <p:cNvPr id="158722" name="Rectangle 18"/>
          <p:cNvSpPr>
            <a:spLocks noChangeArrowheads="1"/>
          </p:cNvSpPr>
          <p:nvPr/>
        </p:nvSpPr>
        <p:spPr bwMode="auto">
          <a:xfrm>
            <a:off x="7513058" y="8713679"/>
            <a:ext cx="1847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br>
              <a:rPr lang="en-US" altLang="zh-CN" sz="900">
                <a:latin typeface="Verdana" pitchFamily="34" charset="0"/>
              </a:rPr>
            </a:br>
            <a:br>
              <a:rPr lang="en-US" altLang="zh-CN" sz="900">
                <a:latin typeface="Verdana" pitchFamily="34" charset="0"/>
              </a:rPr>
            </a:br>
            <a:endParaRPr lang="en-US" altLang="zh-CN">
              <a:ea typeface="宋体" charset="-122"/>
            </a:endParaRPr>
          </a:p>
        </p:txBody>
      </p:sp>
      <p:pic>
        <p:nvPicPr>
          <p:cNvPr id="1231914" name="Picture 4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18892" y="3503062"/>
            <a:ext cx="4200525" cy="226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916" name="Picture 4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15956" y="1261551"/>
            <a:ext cx="4184650" cy="206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4"/>
          <p:cNvGrpSpPr/>
          <p:nvPr/>
        </p:nvGrpSpPr>
        <p:grpSpPr>
          <a:xfrm>
            <a:off x="7305902" y="3326888"/>
            <a:ext cx="4008951" cy="2352384"/>
            <a:chOff x="7837747" y="3675192"/>
            <a:chExt cx="4008951" cy="2352384"/>
          </a:xfrm>
        </p:grpSpPr>
        <p:sp>
          <p:nvSpPr>
            <p:cNvPr id="3" name="圆角矩形 2"/>
            <p:cNvSpPr/>
            <p:nvPr/>
          </p:nvSpPr>
          <p:spPr>
            <a:xfrm>
              <a:off x="7837747" y="3675192"/>
              <a:ext cx="4008951" cy="2352384"/>
            </a:xfrm>
            <a:prstGeom prst="roundRect">
              <a:avLst>
                <a:gd name="adj" fmla="val 3362"/>
              </a:avLst>
            </a:prstGeom>
            <a:solidFill>
              <a:srgbClr val="99FFC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8117153" y="3735281"/>
              <a:ext cx="3026228" cy="216059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2800" b="1" dirty="0">
                  <a:solidFill>
                    <a:srgbClr val="0000FF"/>
                  </a:solidFill>
                  <a:latin typeface="+mn-ea"/>
                </a:rPr>
                <a:t>MRAM</a:t>
              </a:r>
              <a:r>
                <a:rPr lang="zh-CN" altLang="en-US" sz="2800" b="1" dirty="0">
                  <a:solidFill>
                    <a:srgbClr val="0000FF"/>
                  </a:solidFill>
                  <a:latin typeface="+mn-ea"/>
                </a:rPr>
                <a:t>的目标</a:t>
              </a:r>
            </a:p>
            <a:p>
              <a: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C00000"/>
                  </a:solidFill>
                  <a:latin typeface="+mn-ea"/>
                </a:rPr>
                <a:t>DRAM</a:t>
              </a:r>
              <a:r>
                <a:rPr lang="zh-CN" altLang="en-US" sz="2400" dirty="0">
                  <a:solidFill>
                    <a:srgbClr val="C00000"/>
                  </a:solidFill>
                  <a:latin typeface="+mn-ea"/>
                </a:rPr>
                <a:t>一样的高容量</a:t>
              </a:r>
            </a:p>
            <a:p>
              <a: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C00000"/>
                  </a:solidFill>
                  <a:latin typeface="+mn-ea"/>
                </a:rPr>
                <a:t>SRAM</a:t>
              </a:r>
              <a:r>
                <a:rPr lang="zh-CN" altLang="en-US" sz="2400" dirty="0">
                  <a:solidFill>
                    <a:srgbClr val="C00000"/>
                  </a:solidFill>
                  <a:latin typeface="+mn-ea"/>
                </a:rPr>
                <a:t>一样的高速度</a:t>
              </a:r>
            </a:p>
            <a:p>
              <a: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2400" dirty="0">
                  <a:solidFill>
                    <a:srgbClr val="C00000"/>
                  </a:solidFill>
                  <a:latin typeface="+mn-ea"/>
                </a:rPr>
                <a:t>非易失性存储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004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半导体存储器对比</a:t>
            </a:r>
          </a:p>
        </p:txBody>
      </p:sp>
      <p:grpSp>
        <p:nvGrpSpPr>
          <p:cNvPr id="159746" name="组合 39"/>
          <p:cNvGrpSpPr>
            <a:grpSpLocks/>
          </p:cNvGrpSpPr>
          <p:nvPr/>
        </p:nvGrpSpPr>
        <p:grpSpPr bwMode="auto">
          <a:xfrm>
            <a:off x="1932500" y="1474983"/>
            <a:ext cx="8517286" cy="439737"/>
            <a:chOff x="1135336" y="1484784"/>
            <a:chExt cx="7317356" cy="438919"/>
          </a:xfr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" name="Text Box 29"/>
            <p:cNvSpPr txBox="1">
              <a:spLocks noChangeArrowheads="1"/>
            </p:cNvSpPr>
            <p:nvPr/>
          </p:nvSpPr>
          <p:spPr bwMode="auto">
            <a:xfrm>
              <a:off x="1135336" y="1484784"/>
              <a:ext cx="1034939" cy="438919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SRAM</a:t>
              </a:r>
            </a:p>
          </p:txBody>
        </p:sp>
        <p:sp>
          <p:nvSpPr>
            <p:cNvPr id="6" name="Text Box 29"/>
            <p:cNvSpPr txBox="1">
              <a:spLocks noChangeArrowheads="1"/>
            </p:cNvSpPr>
            <p:nvPr/>
          </p:nvSpPr>
          <p:spPr bwMode="auto">
            <a:xfrm>
              <a:off x="2391820" y="1484784"/>
              <a:ext cx="1034939" cy="438919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DRAM</a:t>
              </a:r>
            </a:p>
          </p:txBody>
        </p:sp>
        <p:sp>
          <p:nvSpPr>
            <p:cNvPr id="7" name="Text Box 29"/>
            <p:cNvSpPr txBox="1">
              <a:spLocks noChangeArrowheads="1"/>
            </p:cNvSpPr>
            <p:nvPr/>
          </p:nvSpPr>
          <p:spPr bwMode="auto">
            <a:xfrm>
              <a:off x="3648303" y="1484784"/>
              <a:ext cx="1034939" cy="438919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ROM</a:t>
              </a:r>
            </a:p>
          </p:txBody>
        </p:sp>
        <p:sp>
          <p:nvSpPr>
            <p:cNvPr id="8" name="Text Box 29"/>
            <p:cNvSpPr txBox="1">
              <a:spLocks noChangeArrowheads="1"/>
            </p:cNvSpPr>
            <p:nvPr/>
          </p:nvSpPr>
          <p:spPr bwMode="auto">
            <a:xfrm>
              <a:off x="4904787" y="1484784"/>
              <a:ext cx="1034939" cy="438919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PROM</a:t>
              </a:r>
            </a:p>
          </p:txBody>
        </p:sp>
        <p:sp>
          <p:nvSpPr>
            <p:cNvPr id="9" name="Text Box 29"/>
            <p:cNvSpPr txBox="1">
              <a:spLocks noChangeArrowheads="1"/>
            </p:cNvSpPr>
            <p:nvPr/>
          </p:nvSpPr>
          <p:spPr bwMode="auto">
            <a:xfrm>
              <a:off x="6161271" y="1484784"/>
              <a:ext cx="1034939" cy="438919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EPROM</a:t>
              </a:r>
            </a:p>
          </p:txBody>
        </p:sp>
        <p:sp>
          <p:nvSpPr>
            <p:cNvPr id="10" name="Text Box 29"/>
            <p:cNvSpPr txBox="1">
              <a:spLocks noChangeArrowheads="1"/>
            </p:cNvSpPr>
            <p:nvPr/>
          </p:nvSpPr>
          <p:spPr bwMode="auto">
            <a:xfrm>
              <a:off x="7417753" y="1484784"/>
              <a:ext cx="1034939" cy="438919"/>
            </a:xfrm>
            <a:prstGeom prst="rect">
              <a:avLst/>
            </a:prstGeom>
            <a:grpFill/>
            <a:ln>
              <a:solidFill>
                <a:schemeClr val="tx1"/>
              </a:solidFill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/>
            <a:p>
              <a:pPr algn="ctr">
                <a:spcBef>
                  <a:spcPts val="150"/>
                </a:spcBef>
                <a:defRPr/>
              </a:pPr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EEPROM</a:t>
              </a:r>
            </a:p>
          </p:txBody>
        </p:sp>
      </p:grpSp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1932506" y="2130619"/>
            <a:ext cx="1204653" cy="4381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MOS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管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3396083" y="2130619"/>
            <a:ext cx="1202806" cy="4381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电容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Text Box 29"/>
          <p:cNvSpPr txBox="1">
            <a:spLocks noChangeArrowheads="1"/>
          </p:cNvSpPr>
          <p:nvPr/>
        </p:nvSpPr>
        <p:spPr bwMode="auto">
          <a:xfrm>
            <a:off x="4858065" y="2130619"/>
            <a:ext cx="120465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开关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6312314" y="2130619"/>
            <a:ext cx="1202805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熔丝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Text Box 29"/>
          <p:cNvSpPr txBox="1">
            <a:spLocks noChangeArrowheads="1"/>
          </p:cNvSpPr>
          <p:nvPr/>
        </p:nvSpPr>
        <p:spPr bwMode="auto">
          <a:xfrm>
            <a:off x="7783637" y="2130619"/>
            <a:ext cx="120465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浮置栅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9245626" y="2130619"/>
            <a:ext cx="120465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浮置栅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1932506" y="2823828"/>
            <a:ext cx="1204653" cy="4381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快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3396083" y="2823828"/>
            <a:ext cx="1202806" cy="4381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慢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4867407" y="2823828"/>
            <a:ext cx="120465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只读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6321929" y="2823828"/>
            <a:ext cx="1202805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写一次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7772455" y="2823828"/>
            <a:ext cx="120465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高压写入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Text Box 29"/>
          <p:cNvSpPr txBox="1">
            <a:spLocks noChangeArrowheads="1"/>
          </p:cNvSpPr>
          <p:nvPr/>
        </p:nvSpPr>
        <p:spPr bwMode="auto">
          <a:xfrm>
            <a:off x="9245133" y="2823828"/>
            <a:ext cx="120465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高压写入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1932506" y="3517037"/>
            <a:ext cx="1204653" cy="43973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6MOS </a:t>
            </a:r>
          </a:p>
        </p:txBody>
      </p: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3396083" y="3517037"/>
            <a:ext cx="1202806" cy="43973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en-US" altLang="zh-CN" sz="1600" dirty="0">
                <a:solidFill>
                  <a:schemeClr val="tx1"/>
                </a:solidFill>
                <a:latin typeface="+mn-ea"/>
              </a:rPr>
              <a:t>1MOS+1C</a:t>
            </a:r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7783144" y="3517037"/>
            <a:ext cx="1204653" cy="43973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紫外线擦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9245133" y="3517037"/>
            <a:ext cx="1204653" cy="43973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控制栅极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1932506" y="4211832"/>
            <a:ext cx="1204653" cy="4381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功耗高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3396083" y="4211832"/>
            <a:ext cx="1202806" cy="4381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价格便宜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Text Box 29"/>
          <p:cNvSpPr txBox="1">
            <a:spLocks noChangeArrowheads="1"/>
          </p:cNvSpPr>
          <p:nvPr/>
        </p:nvSpPr>
        <p:spPr bwMode="auto">
          <a:xfrm>
            <a:off x="7783144" y="4211832"/>
            <a:ext cx="120465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离线擦除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Text Box 29"/>
          <p:cNvSpPr txBox="1">
            <a:spLocks noChangeArrowheads="1"/>
          </p:cNvSpPr>
          <p:nvPr/>
        </p:nvSpPr>
        <p:spPr bwMode="auto">
          <a:xfrm>
            <a:off x="9245133" y="4211832"/>
            <a:ext cx="1204653" cy="43815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在线电擦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Text Box 29"/>
          <p:cNvSpPr txBox="1">
            <a:spLocks noChangeArrowheads="1"/>
          </p:cNvSpPr>
          <p:nvPr/>
        </p:nvSpPr>
        <p:spPr bwMode="auto">
          <a:xfrm>
            <a:off x="3396083" y="4905957"/>
            <a:ext cx="1204653" cy="43973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动态刷新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Text Box 29"/>
          <p:cNvSpPr txBox="1">
            <a:spLocks noChangeArrowheads="1"/>
          </p:cNvSpPr>
          <p:nvPr/>
        </p:nvSpPr>
        <p:spPr bwMode="auto">
          <a:xfrm>
            <a:off x="9245133" y="4905957"/>
            <a:ext cx="1204653" cy="43973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擦后写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7783144" y="4905957"/>
            <a:ext cx="1202805" cy="43973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擦后写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9" name="Text Box 29"/>
          <p:cNvSpPr txBox="1">
            <a:spLocks noChangeArrowheads="1"/>
          </p:cNvSpPr>
          <p:nvPr/>
        </p:nvSpPr>
        <p:spPr bwMode="auto">
          <a:xfrm>
            <a:off x="3396083" y="5608250"/>
            <a:ext cx="1204653" cy="43815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>
              <a:spcBef>
                <a:spcPts val="15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行列分开</a:t>
            </a:r>
            <a:endParaRPr lang="en-US" altLang="zh-CN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284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E47B45-E5AB-45B7-82F9-7B0F8402603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21208" y="635000"/>
            <a:ext cx="1141679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5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下述说法中正确的是（）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）半导体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信息可读可写，且断电后仍能保持记忆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）动态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是易失性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，而静态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中的存储信息是不易失的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）半导体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是易失性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，但只要电源不断电，所存信息是不丢失的</a:t>
            </a: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）半导体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是非易失性的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18850-152B-4464-A7AA-0742FF2DC72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）、（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6D46C6-898D-437F-9083-B2A7D803D81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只有（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B7916-C0D8-4795-AB2D-1110869C842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）、（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94689-BFE3-4509-A833-60AC09B8901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全错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E28668-8070-40C0-BB31-5C06B3D271FE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DCF11E-7E2F-4A24-8F80-4170A330E1A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27AA09-599D-49E5-AA27-4BEE43505C46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D727ED-4856-4CE2-AF03-567E2C92792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22693F-23FB-4756-B3C9-1F7040CE8BC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9DE7E2-1D3D-4E47-BCA2-536CCF9ABAE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FF30545-CE91-4C2A-B7DF-5F63685E06B8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C3CA764-5946-4A14-A7F0-6C435C499D6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190500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此处添加答案解析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703BF50-29CC-4656-966B-1A02CF8A07E2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3" name="RemarkBack">
              <a:extLst>
                <a:ext uri="{FF2B5EF4-FFF2-40B4-BE49-F238E27FC236}">
                  <a16:creationId xmlns:a16="http://schemas.microsoft.com/office/drawing/2014/main" id="{9C7519FE-04FC-44FA-B056-619B83A9EB2E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RemarkBlock">
              <a:extLst>
                <a:ext uri="{FF2B5EF4-FFF2-40B4-BE49-F238E27FC236}">
                  <a16:creationId xmlns:a16="http://schemas.microsoft.com/office/drawing/2014/main" id="{BAAC0906-F39E-4185-863E-DA6E8FB60A1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026E9A0F-B1A2-4270-B9B0-F4AA068BD697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5" name="RemarkBack">
            <a:extLst>
              <a:ext uri="{FF2B5EF4-FFF2-40B4-BE49-F238E27FC236}">
                <a16:creationId xmlns:a16="http://schemas.microsoft.com/office/drawing/2014/main" id="{31C69173-9E4A-4343-AC18-2F3D3D59B54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markBlock">
            <a:extLst>
              <a:ext uri="{FF2B5EF4-FFF2-40B4-BE49-F238E27FC236}">
                <a16:creationId xmlns:a16="http://schemas.microsoft.com/office/drawing/2014/main" id="{CE6F6B32-B432-45EA-A00A-89A95B1A249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TitleText">
            <a:extLst>
              <a:ext uri="{FF2B5EF4-FFF2-40B4-BE49-F238E27FC236}">
                <a16:creationId xmlns:a16="http://schemas.microsoft.com/office/drawing/2014/main" id="{7FDBFBDF-8B5A-479E-9125-4036F2BDD6AF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6BE32E-7D60-4BA0-B759-04688C47A8BE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6" name="TitleBackground">
              <a:extLst>
                <a:ext uri="{FF2B5EF4-FFF2-40B4-BE49-F238E27FC236}">
                  <a16:creationId xmlns:a16="http://schemas.microsoft.com/office/drawing/2014/main" id="{05725885-8255-43DF-B20E-FAB021FEE79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>
              <a:extLst>
                <a:ext uri="{FF2B5EF4-FFF2-40B4-BE49-F238E27FC236}">
                  <a16:creationId xmlns:a16="http://schemas.microsoft.com/office/drawing/2014/main" id="{65B892AC-2EF1-45DA-83CC-D01C487E78D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>
              <a:extLst>
                <a:ext uri="{FF2B5EF4-FFF2-40B4-BE49-F238E27FC236}">
                  <a16:creationId xmlns:a16="http://schemas.microsoft.com/office/drawing/2014/main" id="{84D63E97-EBF0-4DC3-8CE0-129E4FDDE195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9" name="TipText">
              <a:extLst>
                <a:ext uri="{FF2B5EF4-FFF2-40B4-BE49-F238E27FC236}">
                  <a16:creationId xmlns:a16="http://schemas.microsoft.com/office/drawing/2014/main" id="{5B6E46A5-B89B-46EF-B080-7F7FB0AB41FF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190943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BE83017-3837-44DD-AF88-3499A3715A51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970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A19F13-E431-4430-9272-86636A0C31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下列存储器中，在工作期间需要周期性刷新的是（）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E5A8-C13C-4184-8BEE-454D6755B83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SRAM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E837A-0FA8-4CFF-913F-06263BFC63F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6433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SDRAM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67E15-4801-4709-9492-6D93630D97F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5005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ROM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6D781-FD8C-48AD-BC84-343E30D071F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535781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GB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Flash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EF8673C-A5B4-40C2-875F-FFF6FEC573D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B30B07-D94C-455A-8624-53403267C6A4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F1B0A6-42D6-4307-8413-A9017F32D00A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53B187-C287-4685-8687-D84AE9E87E95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6E2B690-4702-42CC-9616-9ACFC9C383C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GB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0FFCF91-EE7C-4CA9-BF8F-D9FBFC61435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0098EFD-1950-489C-AA5B-2F7D76C986C1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30371D0-7E17-4D3F-99CB-C4B177B78D9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270000"/>
            <a:ext cx="3332480" cy="707886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SDRAM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DRAM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，同步动态</a:t>
            </a:r>
            <a:r>
              <a:rPr lang="en-US" altLang="zh-CN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RAM</a:t>
            </a:r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。其余都不需要刷新。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5279B46-F6F8-4B6D-83C4-F5BD88D3A33C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5E44448C-D16C-4899-89FE-5BE60A820420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D7AF31FE-058C-476D-B908-7834468EA44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CE04FB0B-B2F4-4CCC-92CF-0CCEDBB8EDCB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5" name="RemarkBack">
            <a:extLst>
              <a:ext uri="{FF2B5EF4-FFF2-40B4-BE49-F238E27FC236}">
                <a16:creationId xmlns:a16="http://schemas.microsoft.com/office/drawing/2014/main" id="{7E03341A-BE2D-4CE3-A817-399DDBB4F13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markBlock">
            <a:extLst>
              <a:ext uri="{FF2B5EF4-FFF2-40B4-BE49-F238E27FC236}">
                <a16:creationId xmlns:a16="http://schemas.microsoft.com/office/drawing/2014/main" id="{5DA6C828-8C90-4028-846E-2A08EB0DFED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TitleText">
            <a:extLst>
              <a:ext uri="{FF2B5EF4-FFF2-40B4-BE49-F238E27FC236}">
                <a16:creationId xmlns:a16="http://schemas.microsoft.com/office/drawing/2014/main" id="{B739FCDF-CD1A-499B-8719-9B7BBFE5D68B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268CE8-D8C7-49E4-BE7A-DC39E8B1C634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4" name="TitleBackground">
              <a:extLst>
                <a:ext uri="{FF2B5EF4-FFF2-40B4-BE49-F238E27FC236}">
                  <a16:creationId xmlns:a16="http://schemas.microsoft.com/office/drawing/2014/main" id="{62A631A1-89A0-4C6C-83AE-36785B60E0E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>
              <a:extLst>
                <a:ext uri="{FF2B5EF4-FFF2-40B4-BE49-F238E27FC236}">
                  <a16:creationId xmlns:a16="http://schemas.microsoft.com/office/drawing/2014/main" id="{3D8B617E-D89C-42C7-B3BB-6A9EFC774FC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>
              <a:extLst>
                <a:ext uri="{FF2B5EF4-FFF2-40B4-BE49-F238E27FC236}">
                  <a16:creationId xmlns:a16="http://schemas.microsoft.com/office/drawing/2014/main" id="{75B77883-C2AC-42BB-BB66-DD6F068FF5FD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7" name="TipText">
              <a:extLst>
                <a:ext uri="{FF2B5EF4-FFF2-40B4-BE49-F238E27FC236}">
                  <a16:creationId xmlns:a16="http://schemas.microsoft.com/office/drawing/2014/main" id="{FD33618E-13D1-457A-BAFA-5D9E829527E6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1190943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BE12ACE-BDE5-4312-B419-79845275D28F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932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9AF7A-20B3-49DE-8362-4B942F3C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2" y="185606"/>
            <a:ext cx="6520875" cy="1024984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本节重点</a:t>
            </a:r>
          </a:p>
        </p:txBody>
      </p:sp>
      <p:sp>
        <p:nvSpPr>
          <p:cNvPr id="4" name="AutoShape 19">
            <a:extLst>
              <a:ext uri="{FF2B5EF4-FFF2-40B4-BE49-F238E27FC236}">
                <a16:creationId xmlns:a16="http://schemas.microsoft.com/office/drawing/2014/main" id="{44686490-EAC8-4F83-9BD7-777D50DF6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41" y="2739750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2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5943AE18-E2CF-4DE6-BAA7-237B0B14D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41" y="3835200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3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0DF7BB-9D6B-4F7C-A58B-FDC63C2BDD1A}"/>
              </a:ext>
            </a:extLst>
          </p:cNvPr>
          <p:cNvSpPr/>
          <p:nvPr/>
        </p:nvSpPr>
        <p:spPr>
          <a:xfrm>
            <a:off x="3664723" y="1630710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静态存储器原理</a:t>
            </a: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812C2C48-8E1C-4676-9FAE-0F9C65B3A482}"/>
              </a:ext>
            </a:extLst>
          </p:cNvPr>
          <p:cNvSpPr/>
          <p:nvPr/>
        </p:nvSpPr>
        <p:spPr>
          <a:xfrm>
            <a:off x="3664723" y="2638822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动态存储器原理</a:t>
            </a: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A8B30F84-9C7A-4040-9BE9-5EF2E4BC1F53}"/>
              </a:ext>
            </a:extLst>
          </p:cNvPr>
          <p:cNvSpPr/>
          <p:nvPr/>
        </p:nvSpPr>
        <p:spPr>
          <a:xfrm>
            <a:off x="3664723" y="3718942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ROM</a:t>
            </a: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原理</a:t>
            </a:r>
          </a:p>
        </p:txBody>
      </p:sp>
      <p:sp>
        <p:nvSpPr>
          <p:cNvPr id="9" name="AutoShape 19">
            <a:extLst>
              <a:ext uri="{FF2B5EF4-FFF2-40B4-BE49-F238E27FC236}">
                <a16:creationId xmlns:a16="http://schemas.microsoft.com/office/drawing/2014/main" id="{C76559F2-BB70-42BB-9E8F-9C3E9553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702" y="1731638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1</a:t>
            </a:r>
            <a:endParaRPr lang="zh-CN" altLang="en-US" sz="2800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3E998DAA-AFF9-4810-A39A-D8542CBC8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702" y="4843312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4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E31509D2-2FC7-4B61-BE1D-2AC5A9EA4B60}"/>
              </a:ext>
            </a:extLst>
          </p:cNvPr>
          <p:cNvSpPr/>
          <p:nvPr/>
        </p:nvSpPr>
        <p:spPr>
          <a:xfrm>
            <a:off x="3659984" y="4787134"/>
            <a:ext cx="6525614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本节不考大题</a:t>
            </a:r>
          </a:p>
        </p:txBody>
      </p:sp>
    </p:spTree>
    <p:extLst>
      <p:ext uri="{BB962C8B-B14F-4D97-AF65-F5344CB8AC3E}">
        <p14:creationId xmlns:p14="http://schemas.microsoft.com/office/powerpoint/2010/main" val="322949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ADB5D-95B1-4D4B-95B0-8431C409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4.2</a:t>
            </a:r>
            <a:r>
              <a:rPr lang="zh-CN" altLang="en-US" dirty="0"/>
              <a:t>节知识点总结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760ADD-0E29-4174-A119-F828B966E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1" y="1014412"/>
            <a:ext cx="12110939" cy="5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47153-923B-4769-B46D-D4074CBD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预习任务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9C0456-194A-4D32-83BD-5DD010003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4315036"/>
          </a:xfrm>
        </p:spPr>
        <p:txBody>
          <a:bodyPr/>
          <a:lstStyle/>
          <a:p>
            <a:r>
              <a:rPr lang="zh-CN" altLang="en-US" dirty="0"/>
              <a:t>预习</a:t>
            </a:r>
            <a:r>
              <a:rPr lang="en-US" altLang="zh-CN" dirty="0"/>
              <a:t>SPOC</a:t>
            </a:r>
            <a:r>
              <a:rPr lang="zh-CN" altLang="en-US" dirty="0"/>
              <a:t>中的 </a:t>
            </a:r>
            <a:r>
              <a:rPr lang="en-US" altLang="zh-CN" dirty="0"/>
              <a:t>4.5</a:t>
            </a:r>
            <a:r>
              <a:rPr lang="zh-CN" altLang="en-US" dirty="0"/>
              <a:t>节存储器扩展</a:t>
            </a:r>
          </a:p>
        </p:txBody>
      </p:sp>
    </p:spTree>
    <p:extLst>
      <p:ext uri="{BB962C8B-B14F-4D97-AF65-F5344CB8AC3E}">
        <p14:creationId xmlns:p14="http://schemas.microsoft.com/office/powerpoint/2010/main" val="35498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5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7CCDCED-C597-42DE-A913-D1C7F6B313E7}"/>
              </a:ext>
            </a:extLst>
          </p:cNvPr>
          <p:cNvGrpSpPr/>
          <p:nvPr/>
        </p:nvGrpSpPr>
        <p:grpSpPr>
          <a:xfrm>
            <a:off x="776142" y="912830"/>
            <a:ext cx="4810133" cy="459987"/>
            <a:chOff x="776142" y="912830"/>
            <a:chExt cx="4810133" cy="45998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776142" y="940663"/>
              <a:ext cx="386192" cy="38747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1455225" y="912830"/>
              <a:ext cx="4131050" cy="423389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1714936" y="930388"/>
              <a:ext cx="3707904" cy="442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存储单元的工作原理</a:t>
              </a:r>
            </a:p>
          </p:txBody>
        </p:sp>
      </p:grpSp>
      <p:grpSp>
        <p:nvGrpSpPr>
          <p:cNvPr id="228" name="Group 2"/>
          <p:cNvGrpSpPr/>
          <p:nvPr/>
        </p:nvGrpSpPr>
        <p:grpSpPr bwMode="auto">
          <a:xfrm>
            <a:off x="1786312" y="5169054"/>
            <a:ext cx="2528711" cy="288996"/>
            <a:chOff x="1992" y="3264"/>
            <a:chExt cx="1680" cy="192"/>
          </a:xfrm>
        </p:grpSpPr>
        <p:grpSp>
          <p:nvGrpSpPr>
            <p:cNvPr id="234" name="Group 3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303" name="Line 4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04" name="Line 5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05" name="Line 6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06" name="Line 7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07" name="Line 8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245" name="Group 9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265" name="Line 10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8" name="Line 11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99" name="Line 12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01" name="Line 13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02" name="Line 14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308" name="Rectangle 16"/>
          <p:cNvSpPr>
            <a:spLocks noChangeArrowheads="1"/>
          </p:cNvSpPr>
          <p:nvPr/>
        </p:nvSpPr>
        <p:spPr bwMode="auto">
          <a:xfrm>
            <a:off x="762786" y="4660302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</a:t>
            </a:r>
            <a:r>
              <a:rPr lang="en-US" altLang="zh-CN" sz="1517" dirty="0">
                <a:solidFill>
                  <a:schemeClr val="accent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1517" dirty="0">
              <a:solidFill>
                <a:schemeClr val="accent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9" name="Line 17"/>
          <p:cNvSpPr>
            <a:spLocks noChangeAspect="1" noChangeShapeType="1"/>
          </p:cNvSpPr>
          <p:nvPr/>
        </p:nvSpPr>
        <p:spPr bwMode="auto">
          <a:xfrm>
            <a:off x="2352262" y="3218334"/>
            <a:ext cx="43349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10" name="Group 18"/>
          <p:cNvGrpSpPr>
            <a:grpSpLocks noChangeAspect="1"/>
          </p:cNvGrpSpPr>
          <p:nvPr/>
        </p:nvGrpSpPr>
        <p:grpSpPr bwMode="auto">
          <a:xfrm>
            <a:off x="2352262" y="3651828"/>
            <a:ext cx="361244" cy="288996"/>
            <a:chOff x="3360" y="2544"/>
            <a:chExt cx="240" cy="192"/>
          </a:xfrm>
        </p:grpSpPr>
        <p:sp>
          <p:nvSpPr>
            <p:cNvPr id="311" name="Line 19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12" name="Line 20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13" name="Line 21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14" name="Line 22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15" name="Line 23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316" name="Line 24"/>
          <p:cNvSpPr>
            <a:spLocks noChangeAspect="1" noChangeShapeType="1"/>
          </p:cNvSpPr>
          <p:nvPr/>
        </p:nvSpPr>
        <p:spPr bwMode="auto">
          <a:xfrm>
            <a:off x="2352262" y="3218335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17" name="Group 25"/>
          <p:cNvGrpSpPr>
            <a:grpSpLocks noChangeAspect="1"/>
          </p:cNvGrpSpPr>
          <p:nvPr/>
        </p:nvGrpSpPr>
        <p:grpSpPr bwMode="auto">
          <a:xfrm>
            <a:off x="3363746" y="3651828"/>
            <a:ext cx="361244" cy="288996"/>
            <a:chOff x="4032" y="2544"/>
            <a:chExt cx="240" cy="192"/>
          </a:xfrm>
        </p:grpSpPr>
        <p:sp>
          <p:nvSpPr>
            <p:cNvPr id="318" name="Line 26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19" name="Line 27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20" name="Line 28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21" name="Line 29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22" name="Line 30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323" name="Line 31"/>
          <p:cNvSpPr>
            <a:spLocks noChangeAspect="1" noChangeShapeType="1"/>
          </p:cNvSpPr>
          <p:nvPr/>
        </p:nvSpPr>
        <p:spPr bwMode="auto">
          <a:xfrm>
            <a:off x="3363746" y="3218334"/>
            <a:ext cx="3612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24" name="Line 32"/>
          <p:cNvSpPr>
            <a:spLocks noChangeShapeType="1"/>
          </p:cNvSpPr>
          <p:nvPr/>
        </p:nvSpPr>
        <p:spPr bwMode="auto">
          <a:xfrm flipV="1">
            <a:off x="2858004" y="3218334"/>
            <a:ext cx="505742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25" name="Line 33"/>
          <p:cNvSpPr>
            <a:spLocks noChangeAspect="1" noChangeShapeType="1"/>
          </p:cNvSpPr>
          <p:nvPr/>
        </p:nvSpPr>
        <p:spPr bwMode="auto">
          <a:xfrm>
            <a:off x="2352262" y="4302068"/>
            <a:ext cx="137272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26" name="Line 34"/>
          <p:cNvSpPr>
            <a:spLocks noChangeAspect="1" noChangeShapeType="1"/>
          </p:cNvSpPr>
          <p:nvPr/>
        </p:nvSpPr>
        <p:spPr bwMode="auto">
          <a:xfrm>
            <a:off x="2352262" y="3868575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27" name="Line 35"/>
          <p:cNvSpPr>
            <a:spLocks noChangeAspect="1" noChangeShapeType="1"/>
          </p:cNvSpPr>
          <p:nvPr/>
        </p:nvSpPr>
        <p:spPr bwMode="auto">
          <a:xfrm>
            <a:off x="3724990" y="3868575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28" name="Line 36"/>
          <p:cNvSpPr>
            <a:spLocks noChangeAspect="1" noChangeShapeType="1"/>
          </p:cNvSpPr>
          <p:nvPr/>
        </p:nvSpPr>
        <p:spPr bwMode="auto">
          <a:xfrm>
            <a:off x="3724990" y="3218335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29" name="Line 37"/>
          <p:cNvSpPr>
            <a:spLocks noChangeAspect="1" noChangeShapeType="1"/>
          </p:cNvSpPr>
          <p:nvPr/>
        </p:nvSpPr>
        <p:spPr bwMode="auto">
          <a:xfrm>
            <a:off x="2063266" y="3218334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30" name="Group 38"/>
          <p:cNvGrpSpPr/>
          <p:nvPr/>
        </p:nvGrpSpPr>
        <p:grpSpPr bwMode="auto">
          <a:xfrm>
            <a:off x="1846520" y="2857090"/>
            <a:ext cx="2384213" cy="361244"/>
            <a:chOff x="2040" y="1728"/>
            <a:chExt cx="1584" cy="240"/>
          </a:xfrm>
        </p:grpSpPr>
        <p:grpSp>
          <p:nvGrpSpPr>
            <p:cNvPr id="331" name="Group 39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338" name="Line 40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9" name="Line 41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40" name="Line 42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41" name="Line 43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42" name="Line 44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332" name="Group 45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333" name="Line 46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4" name="Line 47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5" name="Line 48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6" name="Line 49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7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343" name="Line 51"/>
          <p:cNvSpPr>
            <a:spLocks noChangeShapeType="1"/>
          </p:cNvSpPr>
          <p:nvPr/>
        </p:nvSpPr>
        <p:spPr bwMode="auto">
          <a:xfrm>
            <a:off x="1774270" y="2351348"/>
            <a:ext cx="0" cy="288995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44" name="Line 52"/>
          <p:cNvSpPr>
            <a:spLocks noChangeShapeType="1"/>
          </p:cNvSpPr>
          <p:nvPr/>
        </p:nvSpPr>
        <p:spPr bwMode="auto">
          <a:xfrm flipH="1">
            <a:off x="1774270" y="3218334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45" name="Line 53"/>
          <p:cNvSpPr>
            <a:spLocks noChangeShapeType="1"/>
          </p:cNvSpPr>
          <p:nvPr/>
        </p:nvSpPr>
        <p:spPr bwMode="auto">
          <a:xfrm>
            <a:off x="4302982" y="2351348"/>
            <a:ext cx="0" cy="288995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46" name="Line 54"/>
          <p:cNvSpPr>
            <a:spLocks noChangeShapeType="1"/>
          </p:cNvSpPr>
          <p:nvPr/>
        </p:nvSpPr>
        <p:spPr bwMode="auto">
          <a:xfrm flipH="1">
            <a:off x="4158484" y="3218334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47" name="Group 55"/>
          <p:cNvGrpSpPr/>
          <p:nvPr/>
        </p:nvGrpSpPr>
        <p:grpSpPr bwMode="auto">
          <a:xfrm>
            <a:off x="3002502" y="4302068"/>
            <a:ext cx="72249" cy="216747"/>
            <a:chOff x="3744" y="2880"/>
            <a:chExt cx="96" cy="288"/>
          </a:xfrm>
        </p:grpSpPr>
        <p:sp>
          <p:nvSpPr>
            <p:cNvPr id="348" name="Line 56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49" name="Oval 57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en-US" sz="1707"/>
            </a:p>
          </p:txBody>
        </p:sp>
      </p:grpSp>
      <p:sp>
        <p:nvSpPr>
          <p:cNvPr id="350" name="Line 58"/>
          <p:cNvSpPr>
            <a:spLocks noChangeShapeType="1"/>
          </p:cNvSpPr>
          <p:nvPr/>
        </p:nvSpPr>
        <p:spPr bwMode="auto">
          <a:xfrm>
            <a:off x="1991017" y="2784841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51" name="Line 59"/>
          <p:cNvSpPr>
            <a:spLocks noChangeShapeType="1"/>
          </p:cNvSpPr>
          <p:nvPr/>
        </p:nvSpPr>
        <p:spPr bwMode="auto">
          <a:xfrm>
            <a:off x="4086235" y="2784841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52" name="Group 60"/>
          <p:cNvGrpSpPr/>
          <p:nvPr/>
        </p:nvGrpSpPr>
        <p:grpSpPr bwMode="auto">
          <a:xfrm>
            <a:off x="1774271" y="5169054"/>
            <a:ext cx="2528711" cy="288996"/>
            <a:chOff x="1992" y="3264"/>
            <a:chExt cx="1680" cy="192"/>
          </a:xfrm>
        </p:grpSpPr>
        <p:grpSp>
          <p:nvGrpSpPr>
            <p:cNvPr id="353" name="Group 61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360" name="Line 62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61" name="Line 63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62" name="Line 64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63" name="Line 65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64" name="Line 66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354" name="Group 67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355" name="Line 68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56" name="Line 69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57" name="Line 70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58" name="Line 71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59" name="Line 72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365" name="Line 73"/>
          <p:cNvSpPr>
            <a:spLocks noChangeShapeType="1"/>
          </p:cNvSpPr>
          <p:nvPr/>
        </p:nvSpPr>
        <p:spPr bwMode="auto">
          <a:xfrm>
            <a:off x="2135515" y="5313552"/>
            <a:ext cx="180622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66" name="Line 74"/>
          <p:cNvSpPr>
            <a:spLocks noChangeShapeType="1"/>
          </p:cNvSpPr>
          <p:nvPr/>
        </p:nvSpPr>
        <p:spPr bwMode="auto">
          <a:xfrm>
            <a:off x="1774270" y="5385801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67" name="Line 75"/>
          <p:cNvSpPr>
            <a:spLocks noChangeShapeType="1"/>
          </p:cNvSpPr>
          <p:nvPr/>
        </p:nvSpPr>
        <p:spPr bwMode="auto">
          <a:xfrm>
            <a:off x="4302982" y="5385801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68" name="Line 76"/>
          <p:cNvSpPr>
            <a:spLocks noChangeShapeType="1"/>
          </p:cNvSpPr>
          <p:nvPr/>
        </p:nvSpPr>
        <p:spPr bwMode="auto">
          <a:xfrm>
            <a:off x="3002502" y="5313552"/>
            <a:ext cx="0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69" name="Rectangle 77"/>
          <p:cNvSpPr>
            <a:spLocks noChangeArrowheads="1"/>
          </p:cNvSpPr>
          <p:nvPr/>
        </p:nvSpPr>
        <p:spPr bwMode="auto">
          <a:xfrm>
            <a:off x="2063266" y="3724076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70" name="Rectangle 78"/>
          <p:cNvSpPr>
            <a:spLocks noChangeArrowheads="1"/>
          </p:cNvSpPr>
          <p:nvPr/>
        </p:nvSpPr>
        <p:spPr bwMode="auto">
          <a:xfrm>
            <a:off x="3869488" y="3724076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71" name="Rectangle 79"/>
          <p:cNvSpPr>
            <a:spLocks noChangeArrowheads="1"/>
          </p:cNvSpPr>
          <p:nvPr/>
        </p:nvSpPr>
        <p:spPr bwMode="auto">
          <a:xfrm>
            <a:off x="1846519" y="321833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72" name="Rectangle 80"/>
          <p:cNvSpPr>
            <a:spLocks noChangeArrowheads="1"/>
          </p:cNvSpPr>
          <p:nvPr/>
        </p:nvSpPr>
        <p:spPr bwMode="auto">
          <a:xfrm>
            <a:off x="1485275" y="516905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73" name="Rectangle 81"/>
          <p:cNvSpPr>
            <a:spLocks noChangeArrowheads="1"/>
          </p:cNvSpPr>
          <p:nvPr/>
        </p:nvSpPr>
        <p:spPr bwMode="auto">
          <a:xfrm>
            <a:off x="4375230" y="516905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74" name="Rectangle 82"/>
          <p:cNvSpPr>
            <a:spLocks noChangeArrowheads="1"/>
          </p:cNvSpPr>
          <p:nvPr/>
        </p:nvSpPr>
        <p:spPr bwMode="auto">
          <a:xfrm>
            <a:off x="4009413" y="321833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75" name="Rectangle 83"/>
          <p:cNvSpPr>
            <a:spLocks noChangeArrowheads="1"/>
          </p:cNvSpPr>
          <p:nvPr/>
        </p:nvSpPr>
        <p:spPr bwMode="auto">
          <a:xfrm>
            <a:off x="1810395" y="5674796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76" name="Rectangle 84"/>
          <p:cNvSpPr>
            <a:spLocks noChangeArrowheads="1"/>
          </p:cNvSpPr>
          <p:nvPr/>
        </p:nvSpPr>
        <p:spPr bwMode="auto">
          <a:xfrm flipV="1">
            <a:off x="3941737" y="5750658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u="sng" dirty="0">
                <a:latin typeface="Times New Roman" panose="02020603050405020304" pitchFamily="18" charset="0"/>
                <a:ea typeface="宋体" panose="02010600030101010101" pitchFamily="2" charset="-122"/>
              </a:rPr>
              <a:t>O/I</a:t>
            </a:r>
            <a:endParaRPr lang="en-US" altLang="zh-CN" sz="1517" u="sng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377" name="Group 85"/>
          <p:cNvGrpSpPr/>
          <p:nvPr/>
        </p:nvGrpSpPr>
        <p:grpSpPr bwMode="auto">
          <a:xfrm>
            <a:off x="2641257" y="4013072"/>
            <a:ext cx="144498" cy="72249"/>
            <a:chOff x="3888" y="2832"/>
            <a:chExt cx="96" cy="48"/>
          </a:xfrm>
        </p:grpSpPr>
        <p:sp>
          <p:nvSpPr>
            <p:cNvPr id="378" name="Line 86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79" name="Line 87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380" name="Line 88"/>
          <p:cNvSpPr>
            <a:spLocks noChangeAspect="1" noChangeShapeType="1"/>
          </p:cNvSpPr>
          <p:nvPr/>
        </p:nvSpPr>
        <p:spPr bwMode="auto">
          <a:xfrm>
            <a:off x="2713506" y="3796325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81" name="Line 89"/>
          <p:cNvSpPr>
            <a:spLocks noChangeAspect="1" noChangeShapeType="1"/>
          </p:cNvSpPr>
          <p:nvPr/>
        </p:nvSpPr>
        <p:spPr bwMode="auto">
          <a:xfrm>
            <a:off x="2713506" y="3796326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82" name="Line 90"/>
          <p:cNvSpPr>
            <a:spLocks noChangeAspect="1" noChangeShapeType="1"/>
          </p:cNvSpPr>
          <p:nvPr/>
        </p:nvSpPr>
        <p:spPr bwMode="auto">
          <a:xfrm>
            <a:off x="2713506" y="4085321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83" name="Group 91"/>
          <p:cNvGrpSpPr/>
          <p:nvPr/>
        </p:nvGrpSpPr>
        <p:grpSpPr bwMode="auto">
          <a:xfrm>
            <a:off x="3291497" y="4013072"/>
            <a:ext cx="144498" cy="72249"/>
            <a:chOff x="3888" y="2832"/>
            <a:chExt cx="96" cy="48"/>
          </a:xfrm>
        </p:grpSpPr>
        <p:sp>
          <p:nvSpPr>
            <p:cNvPr id="384" name="Line 92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85" name="Line 93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386" name="Line 94"/>
          <p:cNvSpPr>
            <a:spLocks noChangeAspect="1" noChangeShapeType="1"/>
          </p:cNvSpPr>
          <p:nvPr/>
        </p:nvSpPr>
        <p:spPr bwMode="auto">
          <a:xfrm>
            <a:off x="3363746" y="3796325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87" name="Line 95"/>
          <p:cNvSpPr>
            <a:spLocks noChangeAspect="1" noChangeShapeType="1"/>
          </p:cNvSpPr>
          <p:nvPr/>
        </p:nvSpPr>
        <p:spPr bwMode="auto">
          <a:xfrm>
            <a:off x="3363746" y="4085321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88" name="Line 96"/>
          <p:cNvSpPr>
            <a:spLocks noChangeAspect="1" noChangeShapeType="1"/>
          </p:cNvSpPr>
          <p:nvPr/>
        </p:nvSpPr>
        <p:spPr bwMode="auto">
          <a:xfrm>
            <a:off x="3219248" y="3796326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89" name="Line 97"/>
          <p:cNvSpPr>
            <a:spLocks noChangeShapeType="1"/>
          </p:cNvSpPr>
          <p:nvPr/>
        </p:nvSpPr>
        <p:spPr bwMode="auto">
          <a:xfrm>
            <a:off x="2785755" y="3218334"/>
            <a:ext cx="433493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90" name="Line 98"/>
          <p:cNvSpPr>
            <a:spLocks noChangeAspect="1" noChangeShapeType="1"/>
          </p:cNvSpPr>
          <p:nvPr/>
        </p:nvSpPr>
        <p:spPr bwMode="auto">
          <a:xfrm>
            <a:off x="3724990" y="3218334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91" name="Group 99"/>
          <p:cNvGrpSpPr/>
          <p:nvPr/>
        </p:nvGrpSpPr>
        <p:grpSpPr bwMode="auto">
          <a:xfrm>
            <a:off x="1413026" y="4515804"/>
            <a:ext cx="144498" cy="72249"/>
            <a:chOff x="3888" y="2832"/>
            <a:chExt cx="96" cy="48"/>
          </a:xfrm>
        </p:grpSpPr>
        <p:sp>
          <p:nvSpPr>
            <p:cNvPr id="392" name="Line 100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93" name="Line 101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394" name="Line 102"/>
          <p:cNvSpPr>
            <a:spLocks noChangeAspect="1" noChangeShapeType="1"/>
          </p:cNvSpPr>
          <p:nvPr/>
        </p:nvSpPr>
        <p:spPr bwMode="auto">
          <a:xfrm>
            <a:off x="1485275" y="4299057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95" name="Line 103"/>
          <p:cNvSpPr>
            <a:spLocks noChangeAspect="1" noChangeShapeType="1"/>
          </p:cNvSpPr>
          <p:nvPr/>
        </p:nvSpPr>
        <p:spPr bwMode="auto">
          <a:xfrm>
            <a:off x="1485275" y="4299057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96" name="Line 104"/>
          <p:cNvSpPr>
            <a:spLocks noChangeAspect="1" noChangeShapeType="1"/>
          </p:cNvSpPr>
          <p:nvPr/>
        </p:nvSpPr>
        <p:spPr bwMode="auto">
          <a:xfrm>
            <a:off x="1485275" y="458805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97" name="Line 105"/>
          <p:cNvSpPr>
            <a:spLocks noChangeShapeType="1"/>
          </p:cNvSpPr>
          <p:nvPr/>
        </p:nvSpPr>
        <p:spPr bwMode="auto">
          <a:xfrm>
            <a:off x="1232404" y="2784841"/>
            <a:ext cx="36124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98" name="Rectangle 106"/>
          <p:cNvSpPr>
            <a:spLocks noChangeArrowheads="1"/>
          </p:cNvSpPr>
          <p:nvPr/>
        </p:nvSpPr>
        <p:spPr bwMode="auto">
          <a:xfrm>
            <a:off x="3147000" y="4374317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99" name="Rectangle 107"/>
          <p:cNvSpPr>
            <a:spLocks noChangeArrowheads="1"/>
          </p:cNvSpPr>
          <p:nvPr/>
        </p:nvSpPr>
        <p:spPr bwMode="auto">
          <a:xfrm>
            <a:off x="4736475" y="4591064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0" name="Group 108"/>
          <p:cNvGrpSpPr/>
          <p:nvPr/>
        </p:nvGrpSpPr>
        <p:grpSpPr bwMode="auto">
          <a:xfrm>
            <a:off x="4519728" y="4518814"/>
            <a:ext cx="144498" cy="72249"/>
            <a:chOff x="3888" y="2832"/>
            <a:chExt cx="96" cy="48"/>
          </a:xfrm>
        </p:grpSpPr>
        <p:sp>
          <p:nvSpPr>
            <p:cNvPr id="401" name="Line 109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02" name="Line 110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403" name="Line 111"/>
          <p:cNvSpPr>
            <a:spLocks noChangeAspect="1" noChangeShapeType="1"/>
          </p:cNvSpPr>
          <p:nvPr/>
        </p:nvSpPr>
        <p:spPr bwMode="auto">
          <a:xfrm>
            <a:off x="4591977" y="4302068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04" name="Line 112"/>
          <p:cNvSpPr>
            <a:spLocks noChangeAspect="1" noChangeShapeType="1"/>
          </p:cNvSpPr>
          <p:nvPr/>
        </p:nvSpPr>
        <p:spPr bwMode="auto">
          <a:xfrm>
            <a:off x="4302981" y="4302068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05" name="Line 113"/>
          <p:cNvSpPr>
            <a:spLocks noChangeAspect="1" noChangeShapeType="1"/>
          </p:cNvSpPr>
          <p:nvPr/>
        </p:nvSpPr>
        <p:spPr bwMode="auto">
          <a:xfrm>
            <a:off x="4591977" y="459106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406" name="Group 114"/>
          <p:cNvGrpSpPr>
            <a:grpSpLocks noChangeAspect="1"/>
          </p:cNvGrpSpPr>
          <p:nvPr/>
        </p:nvGrpSpPr>
        <p:grpSpPr bwMode="auto">
          <a:xfrm>
            <a:off x="1413026" y="2134601"/>
            <a:ext cx="361244" cy="288996"/>
            <a:chOff x="4032" y="2544"/>
            <a:chExt cx="240" cy="192"/>
          </a:xfrm>
        </p:grpSpPr>
        <p:sp>
          <p:nvSpPr>
            <p:cNvPr id="407" name="Line 115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08" name="Line 116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09" name="Line 117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10" name="Line 118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11" name="Line 119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412" name="Group 120"/>
          <p:cNvGrpSpPr>
            <a:grpSpLocks noChangeAspect="1"/>
          </p:cNvGrpSpPr>
          <p:nvPr/>
        </p:nvGrpSpPr>
        <p:grpSpPr bwMode="auto">
          <a:xfrm>
            <a:off x="4302982" y="2134601"/>
            <a:ext cx="361244" cy="288996"/>
            <a:chOff x="3360" y="2544"/>
            <a:chExt cx="240" cy="192"/>
          </a:xfrm>
        </p:grpSpPr>
        <p:sp>
          <p:nvSpPr>
            <p:cNvPr id="413" name="Line 121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14" name="Line 122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15" name="Line 123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16" name="Line 124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17" name="Line 125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418" name="Line 126"/>
          <p:cNvSpPr>
            <a:spLocks noChangeShapeType="1"/>
          </p:cNvSpPr>
          <p:nvPr/>
        </p:nvSpPr>
        <p:spPr bwMode="auto">
          <a:xfrm>
            <a:off x="1774270" y="199010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19" name="Line 127"/>
          <p:cNvSpPr>
            <a:spLocks noChangeShapeType="1"/>
          </p:cNvSpPr>
          <p:nvPr/>
        </p:nvSpPr>
        <p:spPr bwMode="auto">
          <a:xfrm>
            <a:off x="4302982" y="199010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20" name="Line 128"/>
          <p:cNvSpPr>
            <a:spLocks noChangeShapeType="1"/>
          </p:cNvSpPr>
          <p:nvPr/>
        </p:nvSpPr>
        <p:spPr bwMode="auto">
          <a:xfrm flipH="1">
            <a:off x="1268528" y="2279099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21" name="Line 129"/>
          <p:cNvSpPr>
            <a:spLocks noChangeShapeType="1"/>
          </p:cNvSpPr>
          <p:nvPr/>
        </p:nvSpPr>
        <p:spPr bwMode="auto">
          <a:xfrm flipH="1">
            <a:off x="4664226" y="2279099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22" name="Rectangle 130"/>
          <p:cNvSpPr>
            <a:spLocks noChangeArrowheads="1"/>
          </p:cNvSpPr>
          <p:nvPr/>
        </p:nvSpPr>
        <p:spPr bwMode="auto">
          <a:xfrm>
            <a:off x="4742877" y="2322997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zh-CN" altLang="en-US" sz="1517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预充</a:t>
            </a:r>
          </a:p>
        </p:txBody>
      </p:sp>
      <p:sp>
        <p:nvSpPr>
          <p:cNvPr id="423" name="Rectangle 131"/>
          <p:cNvSpPr>
            <a:spLocks noChangeArrowheads="1"/>
          </p:cNvSpPr>
          <p:nvPr/>
        </p:nvSpPr>
        <p:spPr bwMode="auto">
          <a:xfrm>
            <a:off x="3941737" y="2134601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24" name="Rectangle 132"/>
          <p:cNvSpPr>
            <a:spLocks noChangeArrowheads="1"/>
          </p:cNvSpPr>
          <p:nvPr/>
        </p:nvSpPr>
        <p:spPr bwMode="auto">
          <a:xfrm>
            <a:off x="1846519" y="2206850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26" name="Rectangle 134"/>
          <p:cNvSpPr>
            <a:spLocks noChangeArrowheads="1"/>
          </p:cNvSpPr>
          <p:nvPr/>
        </p:nvSpPr>
        <p:spPr bwMode="auto">
          <a:xfrm>
            <a:off x="3977861" y="1809481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27" name="Rectangle 135"/>
          <p:cNvSpPr>
            <a:spLocks noChangeArrowheads="1"/>
          </p:cNvSpPr>
          <p:nvPr/>
        </p:nvSpPr>
        <p:spPr bwMode="auto">
          <a:xfrm>
            <a:off x="153852" y="2849927"/>
            <a:ext cx="1415712" cy="32314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428" name="Rectangle 136"/>
          <p:cNvSpPr>
            <a:spLocks noChangeArrowheads="1"/>
          </p:cNvSpPr>
          <p:nvPr/>
        </p:nvSpPr>
        <p:spPr bwMode="auto">
          <a:xfrm>
            <a:off x="2328941" y="5913492"/>
            <a:ext cx="1435527" cy="31048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429" name="Rectangle 137"/>
          <p:cNvSpPr>
            <a:spLocks noChangeArrowheads="1"/>
          </p:cNvSpPr>
          <p:nvPr/>
        </p:nvSpPr>
        <p:spPr bwMode="auto">
          <a:xfrm>
            <a:off x="2316137" y="2929339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430" name="Rectangle 138"/>
          <p:cNvSpPr>
            <a:spLocks noChangeArrowheads="1"/>
          </p:cNvSpPr>
          <p:nvPr/>
        </p:nvSpPr>
        <p:spPr bwMode="auto">
          <a:xfrm>
            <a:off x="3616617" y="2929339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431" name="Rectangle 139"/>
          <p:cNvSpPr>
            <a:spLocks noChangeArrowheads="1"/>
          </p:cNvSpPr>
          <p:nvPr/>
        </p:nvSpPr>
        <p:spPr bwMode="auto">
          <a:xfrm>
            <a:off x="2460635" y="4013072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2" name="Rectangle 140"/>
          <p:cNvSpPr>
            <a:spLocks noChangeArrowheads="1"/>
          </p:cNvSpPr>
          <p:nvPr/>
        </p:nvSpPr>
        <p:spPr bwMode="auto">
          <a:xfrm>
            <a:off x="3110875" y="4013072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3" name="Rectangle 141"/>
          <p:cNvSpPr>
            <a:spLocks noChangeArrowheads="1"/>
          </p:cNvSpPr>
          <p:nvPr/>
        </p:nvSpPr>
        <p:spPr bwMode="auto">
          <a:xfrm>
            <a:off x="1087906" y="4302068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4" name="Rectangle 142"/>
          <p:cNvSpPr>
            <a:spLocks noChangeArrowheads="1"/>
          </p:cNvSpPr>
          <p:nvPr/>
        </p:nvSpPr>
        <p:spPr bwMode="auto">
          <a:xfrm>
            <a:off x="4700350" y="4302068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5" name="Rectangle 171"/>
          <p:cNvSpPr>
            <a:spLocks noChangeArrowheads="1"/>
          </p:cNvSpPr>
          <p:nvPr/>
        </p:nvSpPr>
        <p:spPr bwMode="auto">
          <a:xfrm>
            <a:off x="1882644" y="4807810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36" name="Line 172"/>
          <p:cNvSpPr>
            <a:spLocks noChangeAspect="1" noChangeShapeType="1"/>
          </p:cNvSpPr>
          <p:nvPr/>
        </p:nvSpPr>
        <p:spPr bwMode="auto">
          <a:xfrm>
            <a:off x="2352262" y="3218335"/>
            <a:ext cx="0" cy="50574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37" name="Line 173"/>
          <p:cNvSpPr>
            <a:spLocks noChangeAspect="1" noChangeShapeType="1"/>
          </p:cNvSpPr>
          <p:nvPr/>
        </p:nvSpPr>
        <p:spPr bwMode="auto">
          <a:xfrm>
            <a:off x="3724990" y="3218335"/>
            <a:ext cx="0" cy="505742"/>
          </a:xfrm>
          <a:prstGeom prst="line">
            <a:avLst/>
          </a:prstGeom>
          <a:noFill/>
          <a:ln w="28575">
            <a:solidFill>
              <a:srgbClr val="9966FF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38" name="Line 174"/>
          <p:cNvSpPr>
            <a:spLocks noChangeAspect="1" noChangeShapeType="1"/>
          </p:cNvSpPr>
          <p:nvPr/>
        </p:nvSpPr>
        <p:spPr bwMode="auto">
          <a:xfrm>
            <a:off x="2063266" y="3218334"/>
            <a:ext cx="288996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39" name="Line 175"/>
          <p:cNvSpPr>
            <a:spLocks noChangeShapeType="1"/>
          </p:cNvSpPr>
          <p:nvPr/>
        </p:nvSpPr>
        <p:spPr bwMode="auto">
          <a:xfrm flipH="1">
            <a:off x="1774270" y="3218334"/>
            <a:ext cx="14449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440" name="Group 176"/>
          <p:cNvGrpSpPr/>
          <p:nvPr/>
        </p:nvGrpSpPr>
        <p:grpSpPr bwMode="auto">
          <a:xfrm>
            <a:off x="1774271" y="2351348"/>
            <a:ext cx="2528711" cy="2889956"/>
            <a:chOff x="2088" y="1488"/>
            <a:chExt cx="1680" cy="1920"/>
          </a:xfrm>
        </p:grpSpPr>
        <p:sp>
          <p:nvSpPr>
            <p:cNvPr id="441" name="Line 177"/>
            <p:cNvSpPr>
              <a:spLocks noChangeShapeType="1"/>
            </p:cNvSpPr>
            <p:nvPr/>
          </p:nvSpPr>
          <p:spPr bwMode="auto">
            <a:xfrm>
              <a:off x="2088" y="1488"/>
              <a:ext cx="0" cy="19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42" name="Line 178"/>
            <p:cNvSpPr>
              <a:spLocks noChangeShapeType="1"/>
            </p:cNvSpPr>
            <p:nvPr/>
          </p:nvSpPr>
          <p:spPr bwMode="auto">
            <a:xfrm>
              <a:off x="3768" y="1488"/>
              <a:ext cx="0" cy="192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443" name="Line 179"/>
          <p:cNvSpPr>
            <a:spLocks noChangeShapeType="1"/>
          </p:cNvSpPr>
          <p:nvPr/>
        </p:nvSpPr>
        <p:spPr bwMode="auto">
          <a:xfrm flipH="1">
            <a:off x="4158484" y="3218334"/>
            <a:ext cx="144498" cy="0"/>
          </a:xfrm>
          <a:prstGeom prst="line">
            <a:avLst/>
          </a:prstGeom>
          <a:noFill/>
          <a:ln w="28575">
            <a:solidFill>
              <a:srgbClr val="9966FF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44" name="Line 180"/>
          <p:cNvSpPr>
            <a:spLocks noChangeShapeType="1"/>
          </p:cNvSpPr>
          <p:nvPr/>
        </p:nvSpPr>
        <p:spPr bwMode="auto">
          <a:xfrm>
            <a:off x="2135515" y="5313552"/>
            <a:ext cx="180622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445" name="Group 181"/>
          <p:cNvGrpSpPr/>
          <p:nvPr/>
        </p:nvGrpSpPr>
        <p:grpSpPr bwMode="auto">
          <a:xfrm>
            <a:off x="1774271" y="5385801"/>
            <a:ext cx="2528711" cy="505742"/>
            <a:chOff x="2088" y="3504"/>
            <a:chExt cx="1680" cy="336"/>
          </a:xfrm>
        </p:grpSpPr>
        <p:sp>
          <p:nvSpPr>
            <p:cNvPr id="446" name="Line 182"/>
            <p:cNvSpPr>
              <a:spLocks noChangeShapeType="1"/>
            </p:cNvSpPr>
            <p:nvPr/>
          </p:nvSpPr>
          <p:spPr bwMode="auto">
            <a:xfrm>
              <a:off x="2088" y="3504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47" name="Line 183"/>
            <p:cNvSpPr>
              <a:spLocks noChangeShapeType="1"/>
            </p:cNvSpPr>
            <p:nvPr/>
          </p:nvSpPr>
          <p:spPr bwMode="auto">
            <a:xfrm>
              <a:off x="3768" y="3504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448" name="Line 184"/>
          <p:cNvSpPr>
            <a:spLocks noChangeShapeType="1"/>
          </p:cNvSpPr>
          <p:nvPr/>
        </p:nvSpPr>
        <p:spPr bwMode="auto">
          <a:xfrm>
            <a:off x="3002502" y="5313552"/>
            <a:ext cx="0" cy="577991"/>
          </a:xfrm>
          <a:prstGeom prst="line">
            <a:avLst/>
          </a:prstGeom>
          <a:noFill/>
          <a:ln w="28575">
            <a:solidFill>
              <a:schemeClr val="accent1">
                <a:lumMod val="75000"/>
              </a:schemeClr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449" name="Group 185"/>
          <p:cNvGrpSpPr/>
          <p:nvPr/>
        </p:nvGrpSpPr>
        <p:grpSpPr bwMode="auto">
          <a:xfrm>
            <a:off x="2641257" y="4013072"/>
            <a:ext cx="144498" cy="72249"/>
            <a:chOff x="3888" y="2832"/>
            <a:chExt cx="96" cy="48"/>
          </a:xfrm>
        </p:grpSpPr>
        <p:sp>
          <p:nvSpPr>
            <p:cNvPr id="450" name="Line 186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9966FF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51" name="Line 187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9966FF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452" name="Line 188"/>
          <p:cNvSpPr>
            <a:spLocks noChangeAspect="1" noChangeShapeType="1"/>
          </p:cNvSpPr>
          <p:nvPr/>
        </p:nvSpPr>
        <p:spPr bwMode="auto">
          <a:xfrm>
            <a:off x="2713506" y="3796325"/>
            <a:ext cx="0" cy="216747"/>
          </a:xfrm>
          <a:prstGeom prst="line">
            <a:avLst/>
          </a:prstGeom>
          <a:noFill/>
          <a:ln w="28575">
            <a:solidFill>
              <a:srgbClr val="9966FF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453" name="Group 189"/>
          <p:cNvGrpSpPr/>
          <p:nvPr/>
        </p:nvGrpSpPr>
        <p:grpSpPr bwMode="auto">
          <a:xfrm>
            <a:off x="2713506" y="3218334"/>
            <a:ext cx="1011484" cy="577991"/>
            <a:chOff x="2712" y="2064"/>
            <a:chExt cx="672" cy="384"/>
          </a:xfrm>
        </p:grpSpPr>
        <p:sp>
          <p:nvSpPr>
            <p:cNvPr id="454" name="Line 190"/>
            <p:cNvSpPr>
              <a:spLocks noChangeAspect="1" noChangeShapeType="1"/>
            </p:cNvSpPr>
            <p:nvPr/>
          </p:nvSpPr>
          <p:spPr bwMode="auto">
            <a:xfrm>
              <a:off x="3144" y="2064"/>
              <a:ext cx="240" cy="0"/>
            </a:xfrm>
            <a:prstGeom prst="line">
              <a:avLst/>
            </a:prstGeom>
            <a:noFill/>
            <a:ln w="28575">
              <a:solidFill>
                <a:srgbClr val="9966FF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55" name="Line 191"/>
            <p:cNvSpPr>
              <a:spLocks noChangeShapeType="1"/>
            </p:cNvSpPr>
            <p:nvPr/>
          </p:nvSpPr>
          <p:spPr bwMode="auto">
            <a:xfrm flipV="1">
              <a:off x="2808" y="2064"/>
              <a:ext cx="336" cy="384"/>
            </a:xfrm>
            <a:prstGeom prst="line">
              <a:avLst/>
            </a:prstGeom>
            <a:noFill/>
            <a:ln w="28575">
              <a:solidFill>
                <a:srgbClr val="9966FF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56" name="Line 192"/>
            <p:cNvSpPr>
              <a:spLocks noChangeAspect="1" noChangeShapeType="1"/>
            </p:cNvSpPr>
            <p:nvPr/>
          </p:nvSpPr>
          <p:spPr bwMode="auto">
            <a:xfrm>
              <a:off x="2712" y="2448"/>
              <a:ext cx="96" cy="0"/>
            </a:xfrm>
            <a:prstGeom prst="line">
              <a:avLst/>
            </a:prstGeom>
            <a:noFill/>
            <a:ln w="28575">
              <a:solidFill>
                <a:srgbClr val="9966FF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457" name="Group 193"/>
          <p:cNvGrpSpPr/>
          <p:nvPr/>
        </p:nvGrpSpPr>
        <p:grpSpPr bwMode="auto">
          <a:xfrm>
            <a:off x="3291497" y="4013072"/>
            <a:ext cx="144498" cy="72249"/>
            <a:chOff x="3888" y="2832"/>
            <a:chExt cx="96" cy="48"/>
          </a:xfrm>
        </p:grpSpPr>
        <p:sp>
          <p:nvSpPr>
            <p:cNvPr id="458" name="Line 194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59" name="Line 195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460" name="Group 197"/>
          <p:cNvGrpSpPr/>
          <p:nvPr/>
        </p:nvGrpSpPr>
        <p:grpSpPr bwMode="auto">
          <a:xfrm>
            <a:off x="2352262" y="3218334"/>
            <a:ext cx="1011484" cy="577991"/>
            <a:chOff x="2472" y="2064"/>
            <a:chExt cx="672" cy="384"/>
          </a:xfrm>
        </p:grpSpPr>
        <p:sp>
          <p:nvSpPr>
            <p:cNvPr id="461" name="Line 198"/>
            <p:cNvSpPr>
              <a:spLocks noChangeAspect="1" noChangeShapeType="1"/>
            </p:cNvSpPr>
            <p:nvPr/>
          </p:nvSpPr>
          <p:spPr bwMode="auto">
            <a:xfrm>
              <a:off x="2472" y="2064"/>
              <a:ext cx="28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62" name="Line 199"/>
            <p:cNvSpPr>
              <a:spLocks noChangeAspect="1" noChangeShapeType="1"/>
            </p:cNvSpPr>
            <p:nvPr/>
          </p:nvSpPr>
          <p:spPr bwMode="auto">
            <a:xfrm>
              <a:off x="3048" y="2448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63" name="Line 200"/>
            <p:cNvSpPr>
              <a:spLocks noChangeShapeType="1"/>
            </p:cNvSpPr>
            <p:nvPr/>
          </p:nvSpPr>
          <p:spPr bwMode="auto">
            <a:xfrm>
              <a:off x="2760" y="2064"/>
              <a:ext cx="288" cy="3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464" name="Line 201"/>
          <p:cNvSpPr>
            <a:spLocks noChangeAspect="1" noChangeShapeType="1"/>
          </p:cNvSpPr>
          <p:nvPr/>
        </p:nvSpPr>
        <p:spPr bwMode="auto">
          <a:xfrm>
            <a:off x="3724990" y="3218334"/>
            <a:ext cx="288996" cy="0"/>
          </a:xfrm>
          <a:prstGeom prst="line">
            <a:avLst/>
          </a:prstGeom>
          <a:noFill/>
          <a:ln w="28575">
            <a:solidFill>
              <a:srgbClr val="9966FF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465" name="Group 202"/>
          <p:cNvGrpSpPr/>
          <p:nvPr/>
        </p:nvGrpSpPr>
        <p:grpSpPr bwMode="auto">
          <a:xfrm>
            <a:off x="1232404" y="2784841"/>
            <a:ext cx="3612444" cy="72249"/>
            <a:chOff x="1728" y="1776"/>
            <a:chExt cx="2400" cy="48"/>
          </a:xfrm>
        </p:grpSpPr>
        <p:sp>
          <p:nvSpPr>
            <p:cNvPr id="466" name="Line 203"/>
            <p:cNvSpPr>
              <a:spLocks noChangeShapeType="1"/>
            </p:cNvSpPr>
            <p:nvPr/>
          </p:nvSpPr>
          <p:spPr bwMode="auto">
            <a:xfrm>
              <a:off x="2232" y="1776"/>
              <a:ext cx="0" cy="48"/>
            </a:xfrm>
            <a:prstGeom prst="lin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67" name="Line 204"/>
            <p:cNvSpPr>
              <a:spLocks noChangeShapeType="1"/>
            </p:cNvSpPr>
            <p:nvPr/>
          </p:nvSpPr>
          <p:spPr bwMode="auto">
            <a:xfrm>
              <a:off x="3624" y="1776"/>
              <a:ext cx="0" cy="48"/>
            </a:xfrm>
            <a:prstGeom prst="lin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round/>
              <a:headEnd type="oval" w="med" len="med"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468" name="Line 205"/>
            <p:cNvSpPr>
              <a:spLocks noChangeShapeType="1"/>
            </p:cNvSpPr>
            <p:nvPr/>
          </p:nvSpPr>
          <p:spPr bwMode="auto">
            <a:xfrm>
              <a:off x="1728" y="1776"/>
              <a:ext cx="2400" cy="0"/>
            </a:xfrm>
            <a:prstGeom prst="lin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469" name="Line 128"/>
          <p:cNvSpPr>
            <a:spLocks noChangeShapeType="1"/>
          </p:cNvSpPr>
          <p:nvPr/>
        </p:nvSpPr>
        <p:spPr bwMode="auto">
          <a:xfrm flipH="1">
            <a:off x="1316694" y="3555496"/>
            <a:ext cx="1830305" cy="12041"/>
          </a:xfrm>
          <a:prstGeom prst="line">
            <a:avLst/>
          </a:prstGeom>
          <a:noFill/>
          <a:ln w="76200">
            <a:solidFill>
              <a:srgbClr val="0000FF"/>
            </a:solidFill>
            <a:prstDash val="sysDot"/>
            <a:round/>
            <a:headEnd type="triangle" w="med" len="med"/>
          </a:ln>
        </p:spPr>
        <p:txBody>
          <a:bodyPr wrap="none" anchor="ctr"/>
          <a:lstStyle/>
          <a:p>
            <a:endParaRPr lang="zh-CN" altLang="en-US" sz="1707"/>
          </a:p>
        </p:txBody>
      </p:sp>
      <p:sp>
        <p:nvSpPr>
          <p:cNvPr id="470" name="Line 129"/>
          <p:cNvSpPr>
            <a:spLocks noChangeShapeType="1"/>
          </p:cNvSpPr>
          <p:nvPr/>
        </p:nvSpPr>
        <p:spPr bwMode="auto">
          <a:xfrm>
            <a:off x="1344283" y="3521505"/>
            <a:ext cx="0" cy="2239716"/>
          </a:xfrm>
          <a:prstGeom prst="line">
            <a:avLst/>
          </a:prstGeom>
          <a:noFill/>
          <a:ln w="76200">
            <a:solidFill>
              <a:srgbClr val="0000FF"/>
            </a:solidFill>
            <a:prstDash val="sysDot"/>
            <a:round/>
            <a:headEnd type="triangle" w="med" len="med"/>
          </a:ln>
        </p:spPr>
        <p:txBody>
          <a:bodyPr wrap="none" anchor="ctr"/>
          <a:lstStyle/>
          <a:p>
            <a:endParaRPr lang="zh-CN" altLang="en-US" sz="1707"/>
          </a:p>
        </p:txBody>
      </p:sp>
      <p:grpSp>
        <p:nvGrpSpPr>
          <p:cNvPr id="471" name="Group 208"/>
          <p:cNvGrpSpPr/>
          <p:nvPr/>
        </p:nvGrpSpPr>
        <p:grpSpPr bwMode="auto">
          <a:xfrm>
            <a:off x="1786312" y="5169054"/>
            <a:ext cx="2528711" cy="288996"/>
            <a:chOff x="1992" y="3264"/>
            <a:chExt cx="1680" cy="192"/>
          </a:xfrm>
        </p:grpSpPr>
        <p:grpSp>
          <p:nvGrpSpPr>
            <p:cNvPr id="472" name="Group 209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479" name="Line 210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80" name="Line 211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81" name="Line 212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82" name="Line 213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83" name="Line 214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473" name="Group 215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474" name="Line 216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75" name="Line 217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76" name="Line 218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77" name="Line 219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78" name="Line 220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484" name="Rectangle 166"/>
          <p:cNvSpPr>
            <a:spLocks noChangeArrowheads="1"/>
          </p:cNvSpPr>
          <p:nvPr/>
        </p:nvSpPr>
        <p:spPr bwMode="auto">
          <a:xfrm>
            <a:off x="6480484" y="1946608"/>
            <a:ext cx="4471048" cy="14929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252858" indent="-252858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  <a:defRPr/>
            </a:pPr>
            <a:r>
              <a:rPr lang="en-US" altLang="zh-CN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275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275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  <a:defRPr/>
            </a:pPr>
            <a:r>
              <a:rPr lang="en-US" altLang="zh-CN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端数据写入到位线</a:t>
            </a: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defRPr/>
            </a:pPr>
            <a:endParaRPr lang="zh-CN" altLang="en-US" sz="227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5" name="Group 136"/>
          <p:cNvGrpSpPr/>
          <p:nvPr/>
        </p:nvGrpSpPr>
        <p:grpSpPr bwMode="auto">
          <a:xfrm>
            <a:off x="4098276" y="4807810"/>
            <a:ext cx="216747" cy="288996"/>
            <a:chOff x="5040" y="2688"/>
            <a:chExt cx="144" cy="192"/>
          </a:xfrm>
        </p:grpSpPr>
        <p:sp>
          <p:nvSpPr>
            <p:cNvPr id="486" name="Rectangle 137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517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7" name="Line 138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488" name="Rectangle 225"/>
          <p:cNvSpPr>
            <a:spLocks noChangeArrowheads="1"/>
          </p:cNvSpPr>
          <p:nvPr/>
        </p:nvSpPr>
        <p:spPr bwMode="auto">
          <a:xfrm>
            <a:off x="1834478" y="1809481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89" name="Group 38"/>
          <p:cNvGrpSpPr/>
          <p:nvPr/>
        </p:nvGrpSpPr>
        <p:grpSpPr bwMode="auto">
          <a:xfrm>
            <a:off x="1846520" y="2857090"/>
            <a:ext cx="2384213" cy="361244"/>
            <a:chOff x="2040" y="1728"/>
            <a:chExt cx="1584" cy="240"/>
          </a:xfrm>
        </p:grpSpPr>
        <p:grpSp>
          <p:nvGrpSpPr>
            <p:cNvPr id="490" name="Group 39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497" name="Line 40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98" name="Line 41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99" name="Line 42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00" name="Line 43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01" name="Line 44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491" name="Group 45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492" name="Line 46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93" name="Line 47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94" name="Line 48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95" name="Line 49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96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grpSp>
        <p:nvGrpSpPr>
          <p:cNvPr id="502" name="Group 25"/>
          <p:cNvGrpSpPr>
            <a:grpSpLocks noChangeAspect="1"/>
          </p:cNvGrpSpPr>
          <p:nvPr/>
        </p:nvGrpSpPr>
        <p:grpSpPr bwMode="auto">
          <a:xfrm>
            <a:off x="3366228" y="3640779"/>
            <a:ext cx="361244" cy="288996"/>
            <a:chOff x="4032" y="2544"/>
            <a:chExt cx="240" cy="192"/>
          </a:xfrm>
        </p:grpSpPr>
        <p:sp>
          <p:nvSpPr>
            <p:cNvPr id="503" name="Line 26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04" name="Line 27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05" name="Line 28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06" name="Line 29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07" name="Line 30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08" name="Line 196"/>
          <p:cNvSpPr>
            <a:spLocks noChangeAspect="1" noChangeShapeType="1"/>
          </p:cNvSpPr>
          <p:nvPr/>
        </p:nvSpPr>
        <p:spPr bwMode="auto">
          <a:xfrm>
            <a:off x="3363746" y="3796325"/>
            <a:ext cx="0" cy="21674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09" name="Group 18"/>
          <p:cNvGrpSpPr>
            <a:grpSpLocks noChangeAspect="1"/>
          </p:cNvGrpSpPr>
          <p:nvPr/>
        </p:nvGrpSpPr>
        <p:grpSpPr bwMode="auto">
          <a:xfrm>
            <a:off x="2351145" y="3653333"/>
            <a:ext cx="361244" cy="288996"/>
            <a:chOff x="3360" y="2544"/>
            <a:chExt cx="240" cy="192"/>
          </a:xfrm>
        </p:grpSpPr>
        <p:sp>
          <p:nvSpPr>
            <p:cNvPr id="510" name="Line 19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11" name="Line 20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12" name="Line 21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13" name="Line 22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14" name="Line 23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15" name="Rectangle 166"/>
          <p:cNvSpPr>
            <a:spLocks noChangeArrowheads="1"/>
          </p:cNvSpPr>
          <p:nvPr/>
        </p:nvSpPr>
        <p:spPr bwMode="auto">
          <a:xfrm>
            <a:off x="6469258" y="3728776"/>
            <a:ext cx="4471002" cy="15762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252858" indent="-252858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  <a:defRPr/>
            </a:pPr>
            <a:r>
              <a:rPr lang="en-US" altLang="zh-CN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275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275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  <a:defRPr/>
            </a:pPr>
            <a:r>
              <a:rPr lang="zh-CN" altLang="en-US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位线与</a:t>
            </a:r>
            <a:r>
              <a:rPr lang="en-US" altLang="zh-CN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275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275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7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相连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50556" y="1371590"/>
            <a:ext cx="4471048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写操作             假设写入</a:t>
            </a:r>
            <a:r>
              <a:rPr lang="en-US" altLang="zh-CN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275" dirty="0">
              <a:solidFill>
                <a:srgbClr val="515DF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1" name="标题 1">
            <a:extLst>
              <a:ext uri="{FF2B5EF4-FFF2-40B4-BE49-F238E27FC236}">
                <a16:creationId xmlns:a16="http://schemas.microsoft.com/office/drawing/2014/main" id="{0FA18711-88E7-4D3D-8B35-82B285AE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85" y="227590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E2658A2-3431-4AA4-ABCE-6B78B0D91975}"/>
                  </a:ext>
                </a:extLst>
              </p:cNvPr>
              <p:cNvSpPr/>
              <p:nvPr/>
            </p:nvSpPr>
            <p:spPr>
              <a:xfrm>
                <a:off x="4388353" y="5567398"/>
                <a:ext cx="7803646" cy="935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   定义：</a:t>
                </a:r>
                <a:endParaRPr lang="en-US" altLang="zh-CN" dirty="0"/>
              </a:p>
              <a:p>
                <a:pPr lvl="0">
                  <a:defRPr/>
                </a:pPr>
                <a:r>
                  <a:rPr lang="zh-CN" altLang="en-US" dirty="0"/>
                  <a:t>存储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T1</a:t>
                </a:r>
                <a:r>
                  <a:rPr lang="zh-CN" altLang="en-US" dirty="0"/>
                  <a:t>导通，</a:t>
                </a:r>
                <a:r>
                  <a:rPr lang="en-US" altLang="zh-CN" dirty="0"/>
                  <a:t>T2</a:t>
                </a:r>
                <a:r>
                  <a:rPr lang="zh-CN" altLang="en-US" dirty="0"/>
                  <a:t>截止 （</a:t>
                </a:r>
                <a:r>
                  <a:rPr lang="en-US" altLang="zh-CN" dirty="0"/>
                  <a:t>C1</a:t>
                </a:r>
                <a:r>
                  <a:rPr lang="zh-CN" altLang="en-US" dirty="0"/>
                  <a:t>带电荷，</a:t>
                </a:r>
                <a:r>
                  <a:rPr lang="en-US" altLang="zh-CN" dirty="0"/>
                  <a:t>C2</a:t>
                </a:r>
                <a:r>
                  <a:rPr lang="zh-CN" altLang="en-US" dirty="0"/>
                  <a:t>无电荷），</a:t>
                </a:r>
                <a:r>
                  <a:rPr lang="en-US" altLang="zh-CN" dirty="0"/>
                  <a:t>I/O</a:t>
                </a:r>
                <a:r>
                  <a:rPr lang="zh-CN" altLang="en-US" dirty="0"/>
                  <a:t>写入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zh-CN" altLang="en-US" dirty="0"/>
                  <a:t>写入</a:t>
                </a:r>
                <a:r>
                  <a:rPr lang="en-US" altLang="zh-CN" dirty="0"/>
                  <a:t>1</a:t>
                </a:r>
                <a:endParaRPr lang="zh-CN" altLang="en-US" dirty="0"/>
              </a:p>
              <a:p>
                <a:r>
                  <a:rPr lang="zh-CN" altLang="en-US" dirty="0"/>
                  <a:t>存储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T1</a:t>
                </a:r>
                <a:r>
                  <a:rPr lang="zh-CN" altLang="en-US" dirty="0"/>
                  <a:t>截止，</a:t>
                </a:r>
                <a:r>
                  <a:rPr lang="en-US" altLang="zh-CN" dirty="0"/>
                  <a:t>T2</a:t>
                </a:r>
                <a:r>
                  <a:rPr lang="zh-CN" altLang="en-US" dirty="0"/>
                  <a:t>导通（</a:t>
                </a:r>
                <a:r>
                  <a:rPr lang="en-US" altLang="zh-CN" dirty="0"/>
                  <a:t>C1</a:t>
                </a:r>
                <a:r>
                  <a:rPr lang="zh-CN" altLang="en-US" dirty="0"/>
                  <a:t>无电荷，</a:t>
                </a:r>
                <a:r>
                  <a:rPr lang="en-US" altLang="zh-CN" dirty="0"/>
                  <a:t>C2</a:t>
                </a:r>
                <a:r>
                  <a:rPr lang="zh-CN" altLang="en-US" dirty="0"/>
                  <a:t>带电荷），</a:t>
                </a:r>
                <a:r>
                  <a:rPr lang="en-US" altLang="zh-CN" dirty="0"/>
                  <a:t>I/O</a:t>
                </a:r>
                <a:r>
                  <a:rPr lang="zh-CN" altLang="en-US" dirty="0"/>
                  <a:t>写入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zh-CN" altLang="en-US" dirty="0"/>
                  <a:t>写入</a:t>
                </a:r>
                <a:r>
                  <a:rPr lang="en-US" altLang="zh-CN" dirty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6E2658A2-3431-4AA4-ABCE-6B78B0D91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353" y="5567398"/>
                <a:ext cx="7803646" cy="935641"/>
              </a:xfrm>
              <a:prstGeom prst="rect">
                <a:avLst/>
              </a:prstGeom>
              <a:blipFill>
                <a:blip r:embed="rId3"/>
                <a:stretch>
                  <a:fillRect l="-703" t="-324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 animBg="1"/>
      <p:bldP spid="437" grpId="0" animBg="1"/>
      <p:bldP spid="438" grpId="0" animBg="1"/>
      <p:bldP spid="439" grpId="0" animBg="1"/>
      <p:bldP spid="443" grpId="0" animBg="1"/>
      <p:bldP spid="452" grpId="0" animBg="1"/>
      <p:bldP spid="464" grpId="0" animBg="1"/>
      <p:bldP spid="469" grpId="0" animBg="1"/>
      <p:bldP spid="470" grpId="0" animBg="1"/>
      <p:bldP spid="484" grpId="0" animBg="1"/>
      <p:bldP spid="508" grpId="0" animBg="1"/>
      <p:bldP spid="515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3" y="912830"/>
            <a:ext cx="5402510" cy="459986"/>
            <a:chOff x="-96346" y="0"/>
            <a:chExt cx="5282511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存储单元的工作原理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06568" y="702557"/>
            <a:ext cx="4367857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读操作</a:t>
            </a:r>
            <a:r>
              <a:rPr lang="en-US" altLang="zh-CN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依靠电流方向判断</a:t>
            </a:r>
            <a:r>
              <a:rPr lang="en-US" altLang="zh-CN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275" dirty="0">
              <a:solidFill>
                <a:srgbClr val="515DF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1" name="Line 40"/>
          <p:cNvSpPr>
            <a:spLocks noChangeShapeType="1"/>
          </p:cNvSpPr>
          <p:nvPr/>
        </p:nvSpPr>
        <p:spPr bwMode="auto">
          <a:xfrm>
            <a:off x="4522567" y="2511847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2" name="Rectangle 3"/>
          <p:cNvSpPr>
            <a:spLocks noChangeArrowheads="1"/>
          </p:cNvSpPr>
          <p:nvPr/>
        </p:nvSpPr>
        <p:spPr bwMode="auto">
          <a:xfrm>
            <a:off x="982372" y="4808760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3" name="Line 4"/>
          <p:cNvSpPr>
            <a:spLocks noChangeAspect="1" noChangeShapeType="1"/>
          </p:cNvSpPr>
          <p:nvPr/>
        </p:nvSpPr>
        <p:spPr bwMode="auto">
          <a:xfrm>
            <a:off x="2571847" y="3366792"/>
            <a:ext cx="43349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35" name="Group 5"/>
          <p:cNvGrpSpPr>
            <a:grpSpLocks noChangeAspect="1"/>
          </p:cNvGrpSpPr>
          <p:nvPr/>
        </p:nvGrpSpPr>
        <p:grpSpPr bwMode="auto">
          <a:xfrm>
            <a:off x="2571847" y="3800285"/>
            <a:ext cx="361244" cy="288996"/>
            <a:chOff x="3360" y="2544"/>
            <a:chExt cx="240" cy="192"/>
          </a:xfrm>
        </p:grpSpPr>
        <p:sp>
          <p:nvSpPr>
            <p:cNvPr id="236" name="Line 6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7" name="Line 7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8" name="Line 8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9" name="Line 9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0" name="Line 10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241" name="Line 11"/>
          <p:cNvSpPr>
            <a:spLocks noChangeAspect="1" noChangeShapeType="1"/>
          </p:cNvSpPr>
          <p:nvPr/>
        </p:nvSpPr>
        <p:spPr bwMode="auto">
          <a:xfrm>
            <a:off x="2571847" y="3366792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42" name="Group 12"/>
          <p:cNvGrpSpPr>
            <a:grpSpLocks noChangeAspect="1"/>
          </p:cNvGrpSpPr>
          <p:nvPr/>
        </p:nvGrpSpPr>
        <p:grpSpPr bwMode="auto">
          <a:xfrm>
            <a:off x="3583332" y="3800285"/>
            <a:ext cx="361244" cy="288996"/>
            <a:chOff x="4032" y="2544"/>
            <a:chExt cx="240" cy="192"/>
          </a:xfrm>
        </p:grpSpPr>
        <p:sp>
          <p:nvSpPr>
            <p:cNvPr id="243" name="Line 13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4" name="Line 14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6" name="Line 15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7" name="Line 16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8" name="Line 17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249" name="Line 18"/>
          <p:cNvSpPr>
            <a:spLocks noChangeAspect="1" noChangeShapeType="1"/>
          </p:cNvSpPr>
          <p:nvPr/>
        </p:nvSpPr>
        <p:spPr bwMode="auto">
          <a:xfrm>
            <a:off x="3583332" y="3366792"/>
            <a:ext cx="3612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0" name="Line 19"/>
          <p:cNvSpPr>
            <a:spLocks noChangeShapeType="1"/>
          </p:cNvSpPr>
          <p:nvPr/>
        </p:nvSpPr>
        <p:spPr bwMode="auto">
          <a:xfrm flipV="1">
            <a:off x="3077589" y="3366792"/>
            <a:ext cx="505742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1" name="Line 20"/>
          <p:cNvSpPr>
            <a:spLocks noChangeAspect="1" noChangeShapeType="1"/>
          </p:cNvSpPr>
          <p:nvPr/>
        </p:nvSpPr>
        <p:spPr bwMode="auto">
          <a:xfrm>
            <a:off x="2571847" y="4450525"/>
            <a:ext cx="137272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2" name="Line 21"/>
          <p:cNvSpPr>
            <a:spLocks noChangeAspect="1" noChangeShapeType="1"/>
          </p:cNvSpPr>
          <p:nvPr/>
        </p:nvSpPr>
        <p:spPr bwMode="auto">
          <a:xfrm>
            <a:off x="2571847" y="4017032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3" name="Line 22"/>
          <p:cNvSpPr>
            <a:spLocks noChangeAspect="1" noChangeShapeType="1"/>
          </p:cNvSpPr>
          <p:nvPr/>
        </p:nvSpPr>
        <p:spPr bwMode="auto">
          <a:xfrm>
            <a:off x="3944576" y="4017032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4" name="Line 23"/>
          <p:cNvSpPr>
            <a:spLocks noChangeAspect="1" noChangeShapeType="1"/>
          </p:cNvSpPr>
          <p:nvPr/>
        </p:nvSpPr>
        <p:spPr bwMode="auto">
          <a:xfrm>
            <a:off x="3944576" y="3366792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5" name="Line 24"/>
          <p:cNvSpPr>
            <a:spLocks noChangeAspect="1" noChangeShapeType="1"/>
          </p:cNvSpPr>
          <p:nvPr/>
        </p:nvSpPr>
        <p:spPr bwMode="auto">
          <a:xfrm>
            <a:off x="2282851" y="3366792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56" name="Group 25"/>
          <p:cNvGrpSpPr/>
          <p:nvPr/>
        </p:nvGrpSpPr>
        <p:grpSpPr bwMode="auto">
          <a:xfrm>
            <a:off x="2066105" y="3005548"/>
            <a:ext cx="2384213" cy="361244"/>
            <a:chOff x="2040" y="1728"/>
            <a:chExt cx="1584" cy="240"/>
          </a:xfrm>
        </p:grpSpPr>
        <p:grpSp>
          <p:nvGrpSpPr>
            <p:cNvPr id="257" name="Group 26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264" name="Line 27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6" name="Line 28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7" name="Line 29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9" name="Line 30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70" name="Line 31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258" name="Group 32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259" name="Line 33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0" name="Line 34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1" name="Line 35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2" name="Line 36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3" name="Line 37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271" name="Line 38"/>
          <p:cNvSpPr>
            <a:spLocks noChangeShapeType="1"/>
          </p:cNvSpPr>
          <p:nvPr/>
        </p:nvSpPr>
        <p:spPr bwMode="auto">
          <a:xfrm>
            <a:off x="1993856" y="2499805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72" name="Line 39"/>
          <p:cNvSpPr>
            <a:spLocks noChangeShapeType="1"/>
          </p:cNvSpPr>
          <p:nvPr/>
        </p:nvSpPr>
        <p:spPr bwMode="auto">
          <a:xfrm flipH="1">
            <a:off x="1993856" y="3366792"/>
            <a:ext cx="144498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73" name="Line 41"/>
          <p:cNvSpPr>
            <a:spLocks noChangeShapeType="1"/>
          </p:cNvSpPr>
          <p:nvPr/>
        </p:nvSpPr>
        <p:spPr bwMode="auto">
          <a:xfrm flipH="1">
            <a:off x="4378069" y="3366792"/>
            <a:ext cx="144498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74" name="Group 42"/>
          <p:cNvGrpSpPr/>
          <p:nvPr/>
        </p:nvGrpSpPr>
        <p:grpSpPr bwMode="auto">
          <a:xfrm>
            <a:off x="3222087" y="4450525"/>
            <a:ext cx="72249" cy="216747"/>
            <a:chOff x="3744" y="2880"/>
            <a:chExt cx="96" cy="288"/>
          </a:xfrm>
        </p:grpSpPr>
        <p:sp>
          <p:nvSpPr>
            <p:cNvPr id="275" name="Line 43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76" name="Oval 44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 sz="1707"/>
            </a:p>
          </p:txBody>
        </p:sp>
      </p:grpSp>
      <p:sp>
        <p:nvSpPr>
          <p:cNvPr id="277" name="Line 45"/>
          <p:cNvSpPr>
            <a:spLocks noChangeShapeType="1"/>
          </p:cNvSpPr>
          <p:nvPr/>
        </p:nvSpPr>
        <p:spPr bwMode="auto">
          <a:xfrm>
            <a:off x="2210603" y="2933299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78" name="Line 46"/>
          <p:cNvSpPr>
            <a:spLocks noChangeShapeType="1"/>
          </p:cNvSpPr>
          <p:nvPr/>
        </p:nvSpPr>
        <p:spPr bwMode="auto">
          <a:xfrm>
            <a:off x="4305820" y="2933299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79" name="Group 47"/>
          <p:cNvGrpSpPr/>
          <p:nvPr/>
        </p:nvGrpSpPr>
        <p:grpSpPr bwMode="auto">
          <a:xfrm>
            <a:off x="1993856" y="5317512"/>
            <a:ext cx="2528711" cy="288996"/>
            <a:chOff x="1992" y="3264"/>
            <a:chExt cx="1680" cy="192"/>
          </a:xfrm>
        </p:grpSpPr>
        <p:grpSp>
          <p:nvGrpSpPr>
            <p:cNvPr id="280" name="Group 48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287" name="Line 4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8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9" name="Line 5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90" name="Line 5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91" name="Line 5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281" name="Group 54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282" name="Line 5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3" name="Line 5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4" name="Line 5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5" name="Line 5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6" name="Line 5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292" name="Line 60"/>
          <p:cNvSpPr>
            <a:spLocks noChangeShapeType="1"/>
          </p:cNvSpPr>
          <p:nvPr/>
        </p:nvSpPr>
        <p:spPr bwMode="auto">
          <a:xfrm>
            <a:off x="2355101" y="5462010"/>
            <a:ext cx="180622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3" name="Line 61"/>
          <p:cNvSpPr>
            <a:spLocks noChangeShapeType="1"/>
          </p:cNvSpPr>
          <p:nvPr/>
        </p:nvSpPr>
        <p:spPr bwMode="auto">
          <a:xfrm>
            <a:off x="1993856" y="5534259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4" name="Line 62"/>
          <p:cNvSpPr>
            <a:spLocks noChangeShapeType="1"/>
          </p:cNvSpPr>
          <p:nvPr/>
        </p:nvSpPr>
        <p:spPr bwMode="auto">
          <a:xfrm>
            <a:off x="4522567" y="5534259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5" name="Line 63"/>
          <p:cNvSpPr>
            <a:spLocks noChangeShapeType="1"/>
          </p:cNvSpPr>
          <p:nvPr/>
        </p:nvSpPr>
        <p:spPr bwMode="auto">
          <a:xfrm>
            <a:off x="3222087" y="5462010"/>
            <a:ext cx="0" cy="30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6" name="Rectangle 64"/>
          <p:cNvSpPr>
            <a:spLocks noChangeArrowheads="1"/>
          </p:cNvSpPr>
          <p:nvPr/>
        </p:nvSpPr>
        <p:spPr bwMode="auto">
          <a:xfrm>
            <a:off x="2282851" y="387253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97" name="Rectangle 65"/>
          <p:cNvSpPr>
            <a:spLocks noChangeArrowheads="1"/>
          </p:cNvSpPr>
          <p:nvPr/>
        </p:nvSpPr>
        <p:spPr bwMode="auto">
          <a:xfrm>
            <a:off x="4089074" y="387253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98" name="Rectangle 66"/>
          <p:cNvSpPr>
            <a:spLocks noChangeArrowheads="1"/>
          </p:cNvSpPr>
          <p:nvPr/>
        </p:nvSpPr>
        <p:spPr bwMode="auto">
          <a:xfrm>
            <a:off x="2066105" y="336679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0" name="Rectangle 67"/>
          <p:cNvSpPr>
            <a:spLocks noChangeArrowheads="1"/>
          </p:cNvSpPr>
          <p:nvPr/>
        </p:nvSpPr>
        <p:spPr bwMode="auto">
          <a:xfrm>
            <a:off x="1704860" y="531751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25" name="Rectangle 68"/>
          <p:cNvSpPr>
            <a:spLocks noChangeArrowheads="1"/>
          </p:cNvSpPr>
          <p:nvPr/>
        </p:nvSpPr>
        <p:spPr bwMode="auto">
          <a:xfrm>
            <a:off x="4594816" y="531751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6" name="Rectangle 69"/>
          <p:cNvSpPr>
            <a:spLocks noChangeArrowheads="1"/>
          </p:cNvSpPr>
          <p:nvPr/>
        </p:nvSpPr>
        <p:spPr bwMode="auto">
          <a:xfrm>
            <a:off x="4305820" y="336679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7" name="Rectangle 70"/>
          <p:cNvSpPr>
            <a:spLocks noChangeArrowheads="1"/>
          </p:cNvSpPr>
          <p:nvPr/>
        </p:nvSpPr>
        <p:spPr bwMode="auto">
          <a:xfrm>
            <a:off x="2029980" y="5823254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8" name="Rectangle 71"/>
          <p:cNvSpPr>
            <a:spLocks noChangeArrowheads="1"/>
          </p:cNvSpPr>
          <p:nvPr/>
        </p:nvSpPr>
        <p:spPr bwMode="auto">
          <a:xfrm flipV="1">
            <a:off x="4161323" y="5895503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u="sng" dirty="0">
                <a:latin typeface="Times New Roman" panose="02020603050405020304" pitchFamily="18" charset="0"/>
                <a:ea typeface="宋体" panose="02010600030101010101" pitchFamily="2" charset="-122"/>
              </a:rPr>
              <a:t>O/I</a:t>
            </a:r>
            <a:endParaRPr lang="en-US" altLang="zh-CN" sz="1517" u="sng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9" name="Group 72"/>
          <p:cNvGrpSpPr/>
          <p:nvPr/>
        </p:nvGrpSpPr>
        <p:grpSpPr bwMode="auto">
          <a:xfrm>
            <a:off x="2860843" y="4161530"/>
            <a:ext cx="144498" cy="72249"/>
            <a:chOff x="3888" y="2832"/>
            <a:chExt cx="96" cy="48"/>
          </a:xfrm>
        </p:grpSpPr>
        <p:sp>
          <p:nvSpPr>
            <p:cNvPr id="520" name="Line 73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21" name="Line 74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22" name="Line 75"/>
          <p:cNvSpPr>
            <a:spLocks noChangeAspect="1" noChangeShapeType="1"/>
          </p:cNvSpPr>
          <p:nvPr/>
        </p:nvSpPr>
        <p:spPr bwMode="auto">
          <a:xfrm>
            <a:off x="2933092" y="394478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23" name="Line 76"/>
          <p:cNvSpPr>
            <a:spLocks noChangeAspect="1" noChangeShapeType="1"/>
          </p:cNvSpPr>
          <p:nvPr/>
        </p:nvSpPr>
        <p:spPr bwMode="auto">
          <a:xfrm>
            <a:off x="2933091" y="3944783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24" name="Line 77"/>
          <p:cNvSpPr>
            <a:spLocks noChangeAspect="1" noChangeShapeType="1"/>
          </p:cNvSpPr>
          <p:nvPr/>
        </p:nvSpPr>
        <p:spPr bwMode="auto">
          <a:xfrm>
            <a:off x="2933092" y="4233779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25" name="Group 78"/>
          <p:cNvGrpSpPr/>
          <p:nvPr/>
        </p:nvGrpSpPr>
        <p:grpSpPr bwMode="auto">
          <a:xfrm>
            <a:off x="3511083" y="4161530"/>
            <a:ext cx="144498" cy="72249"/>
            <a:chOff x="3888" y="2832"/>
            <a:chExt cx="96" cy="48"/>
          </a:xfrm>
        </p:grpSpPr>
        <p:sp>
          <p:nvSpPr>
            <p:cNvPr id="526" name="Line 79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27" name="Line 80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28" name="Line 81"/>
          <p:cNvSpPr>
            <a:spLocks noChangeAspect="1" noChangeShapeType="1"/>
          </p:cNvSpPr>
          <p:nvPr/>
        </p:nvSpPr>
        <p:spPr bwMode="auto">
          <a:xfrm>
            <a:off x="3583332" y="394478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29" name="Line 82"/>
          <p:cNvSpPr>
            <a:spLocks noChangeAspect="1" noChangeShapeType="1"/>
          </p:cNvSpPr>
          <p:nvPr/>
        </p:nvSpPr>
        <p:spPr bwMode="auto">
          <a:xfrm>
            <a:off x="3583332" y="4233779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0" name="Line 83"/>
          <p:cNvSpPr>
            <a:spLocks noChangeAspect="1" noChangeShapeType="1"/>
          </p:cNvSpPr>
          <p:nvPr/>
        </p:nvSpPr>
        <p:spPr bwMode="auto">
          <a:xfrm>
            <a:off x="3438834" y="3944783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1" name="Line 84"/>
          <p:cNvSpPr>
            <a:spLocks noChangeShapeType="1"/>
          </p:cNvSpPr>
          <p:nvPr/>
        </p:nvSpPr>
        <p:spPr bwMode="auto">
          <a:xfrm>
            <a:off x="3005341" y="3366792"/>
            <a:ext cx="433493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2" name="Line 85"/>
          <p:cNvSpPr>
            <a:spLocks noChangeAspect="1" noChangeShapeType="1"/>
          </p:cNvSpPr>
          <p:nvPr/>
        </p:nvSpPr>
        <p:spPr bwMode="auto">
          <a:xfrm>
            <a:off x="3944576" y="3366792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33" name="Group 86"/>
          <p:cNvGrpSpPr/>
          <p:nvPr/>
        </p:nvGrpSpPr>
        <p:grpSpPr bwMode="auto">
          <a:xfrm>
            <a:off x="1632611" y="4664262"/>
            <a:ext cx="144498" cy="72249"/>
            <a:chOff x="3888" y="2832"/>
            <a:chExt cx="96" cy="48"/>
          </a:xfrm>
        </p:grpSpPr>
        <p:sp>
          <p:nvSpPr>
            <p:cNvPr id="534" name="Line 87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35" name="Line 88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36" name="Line 89"/>
          <p:cNvSpPr>
            <a:spLocks noChangeAspect="1" noChangeShapeType="1"/>
          </p:cNvSpPr>
          <p:nvPr/>
        </p:nvSpPr>
        <p:spPr bwMode="auto">
          <a:xfrm>
            <a:off x="1704860" y="4447515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7" name="Line 90"/>
          <p:cNvSpPr>
            <a:spLocks noChangeAspect="1" noChangeShapeType="1"/>
          </p:cNvSpPr>
          <p:nvPr/>
        </p:nvSpPr>
        <p:spPr bwMode="auto">
          <a:xfrm>
            <a:off x="1704860" y="4447515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8" name="Line 91"/>
          <p:cNvSpPr>
            <a:spLocks noChangeAspect="1" noChangeShapeType="1"/>
          </p:cNvSpPr>
          <p:nvPr/>
        </p:nvSpPr>
        <p:spPr bwMode="auto">
          <a:xfrm>
            <a:off x="1704860" y="4736510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9" name="Line 92"/>
          <p:cNvSpPr>
            <a:spLocks noChangeShapeType="1"/>
          </p:cNvSpPr>
          <p:nvPr/>
        </p:nvSpPr>
        <p:spPr bwMode="auto">
          <a:xfrm>
            <a:off x="1451990" y="2933299"/>
            <a:ext cx="36124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40" name="Rectangle 93"/>
          <p:cNvSpPr>
            <a:spLocks noChangeArrowheads="1"/>
          </p:cNvSpPr>
          <p:nvPr/>
        </p:nvSpPr>
        <p:spPr bwMode="auto">
          <a:xfrm>
            <a:off x="3366585" y="4522775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41" name="Rectangle 94"/>
          <p:cNvSpPr>
            <a:spLocks noChangeArrowheads="1"/>
          </p:cNvSpPr>
          <p:nvPr/>
        </p:nvSpPr>
        <p:spPr bwMode="auto">
          <a:xfrm>
            <a:off x="4956061" y="4739521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</a:t>
            </a:r>
            <a:r>
              <a:rPr lang="en-US" altLang="zh-CN" sz="1517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1517" dirty="0">
              <a:solidFill>
                <a:srgbClr val="008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42" name="Group 95"/>
          <p:cNvGrpSpPr/>
          <p:nvPr/>
        </p:nvGrpSpPr>
        <p:grpSpPr bwMode="auto">
          <a:xfrm>
            <a:off x="4739314" y="4667272"/>
            <a:ext cx="144498" cy="72249"/>
            <a:chOff x="3888" y="2832"/>
            <a:chExt cx="96" cy="48"/>
          </a:xfrm>
        </p:grpSpPr>
        <p:sp>
          <p:nvSpPr>
            <p:cNvPr id="543" name="Line 96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44" name="Line 97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45" name="Line 98"/>
          <p:cNvSpPr>
            <a:spLocks noChangeAspect="1" noChangeShapeType="1"/>
          </p:cNvSpPr>
          <p:nvPr/>
        </p:nvSpPr>
        <p:spPr bwMode="auto">
          <a:xfrm>
            <a:off x="4811563" y="4450525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46" name="Line 99"/>
          <p:cNvSpPr>
            <a:spLocks noChangeAspect="1" noChangeShapeType="1"/>
          </p:cNvSpPr>
          <p:nvPr/>
        </p:nvSpPr>
        <p:spPr bwMode="auto">
          <a:xfrm>
            <a:off x="4522567" y="4450525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47" name="Line 100"/>
          <p:cNvSpPr>
            <a:spLocks noChangeAspect="1" noChangeShapeType="1"/>
          </p:cNvSpPr>
          <p:nvPr/>
        </p:nvSpPr>
        <p:spPr bwMode="auto">
          <a:xfrm>
            <a:off x="4811563" y="4739521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48" name="Group 101"/>
          <p:cNvGrpSpPr/>
          <p:nvPr/>
        </p:nvGrpSpPr>
        <p:grpSpPr bwMode="auto">
          <a:xfrm>
            <a:off x="1632612" y="2283058"/>
            <a:ext cx="3251200" cy="288996"/>
            <a:chOff x="1752" y="1248"/>
            <a:chExt cx="2160" cy="192"/>
          </a:xfrm>
        </p:grpSpPr>
        <p:grpSp>
          <p:nvGrpSpPr>
            <p:cNvPr id="549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556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7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8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9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60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550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551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2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3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4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5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561" name="Line 114"/>
          <p:cNvSpPr>
            <a:spLocks noChangeShapeType="1"/>
          </p:cNvSpPr>
          <p:nvPr/>
        </p:nvSpPr>
        <p:spPr bwMode="auto">
          <a:xfrm>
            <a:off x="1993856" y="2150602"/>
            <a:ext cx="0" cy="21674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2" name="Line 115"/>
          <p:cNvSpPr>
            <a:spLocks noChangeShapeType="1"/>
          </p:cNvSpPr>
          <p:nvPr/>
        </p:nvSpPr>
        <p:spPr bwMode="auto">
          <a:xfrm>
            <a:off x="4522567" y="2138561"/>
            <a:ext cx="0" cy="21674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3" name="Line 116"/>
          <p:cNvSpPr>
            <a:spLocks noChangeShapeType="1"/>
          </p:cNvSpPr>
          <p:nvPr/>
        </p:nvSpPr>
        <p:spPr bwMode="auto">
          <a:xfrm flipH="1">
            <a:off x="1488114" y="2427556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4" name="Line 117"/>
          <p:cNvSpPr>
            <a:spLocks noChangeShapeType="1"/>
          </p:cNvSpPr>
          <p:nvPr/>
        </p:nvSpPr>
        <p:spPr bwMode="auto">
          <a:xfrm flipH="1">
            <a:off x="4883811" y="2427556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5" name="Rectangle 118"/>
          <p:cNvSpPr>
            <a:spLocks noChangeArrowheads="1"/>
          </p:cNvSpPr>
          <p:nvPr/>
        </p:nvSpPr>
        <p:spPr bwMode="auto">
          <a:xfrm>
            <a:off x="5028310" y="2427557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zh-CN" altLang="en-US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预充</a:t>
            </a:r>
            <a:endParaRPr lang="zh-CN" altLang="en-US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66" name="Rectangle 119"/>
          <p:cNvSpPr>
            <a:spLocks noChangeArrowheads="1"/>
          </p:cNvSpPr>
          <p:nvPr/>
        </p:nvSpPr>
        <p:spPr bwMode="auto">
          <a:xfrm>
            <a:off x="4161322" y="2283058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67" name="Rectangle 120"/>
          <p:cNvSpPr>
            <a:spLocks noChangeArrowheads="1"/>
          </p:cNvSpPr>
          <p:nvPr/>
        </p:nvSpPr>
        <p:spPr bwMode="auto">
          <a:xfrm>
            <a:off x="2066105" y="2355307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69" name="Rectangle 122"/>
          <p:cNvSpPr>
            <a:spLocks noChangeArrowheads="1"/>
          </p:cNvSpPr>
          <p:nvPr/>
        </p:nvSpPr>
        <p:spPr bwMode="auto">
          <a:xfrm>
            <a:off x="4245613" y="2066312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0" name="Rectangle 123"/>
          <p:cNvSpPr>
            <a:spLocks noChangeArrowheads="1"/>
          </p:cNvSpPr>
          <p:nvPr/>
        </p:nvSpPr>
        <p:spPr bwMode="auto">
          <a:xfrm>
            <a:off x="460930" y="2982227"/>
            <a:ext cx="1417084" cy="46395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571" name="Rectangle 124"/>
          <p:cNvSpPr>
            <a:spLocks noChangeArrowheads="1"/>
          </p:cNvSpPr>
          <p:nvPr/>
        </p:nvSpPr>
        <p:spPr bwMode="auto">
          <a:xfrm>
            <a:off x="2571695" y="5802829"/>
            <a:ext cx="1521800" cy="39796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572" name="Rectangle 125"/>
          <p:cNvSpPr>
            <a:spLocks noChangeArrowheads="1"/>
          </p:cNvSpPr>
          <p:nvPr/>
        </p:nvSpPr>
        <p:spPr bwMode="auto">
          <a:xfrm>
            <a:off x="2535723" y="3077796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573" name="Rectangle 126"/>
          <p:cNvSpPr>
            <a:spLocks noChangeArrowheads="1"/>
          </p:cNvSpPr>
          <p:nvPr/>
        </p:nvSpPr>
        <p:spPr bwMode="auto">
          <a:xfrm>
            <a:off x="3836203" y="3077796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74" name="Rectangle 127"/>
          <p:cNvSpPr>
            <a:spLocks noChangeArrowheads="1"/>
          </p:cNvSpPr>
          <p:nvPr/>
        </p:nvSpPr>
        <p:spPr bwMode="auto">
          <a:xfrm>
            <a:off x="2680220" y="4161530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5" name="Rectangle 128"/>
          <p:cNvSpPr>
            <a:spLocks noChangeArrowheads="1"/>
          </p:cNvSpPr>
          <p:nvPr/>
        </p:nvSpPr>
        <p:spPr bwMode="auto">
          <a:xfrm>
            <a:off x="3330460" y="4161530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6" name="Rectangle 129"/>
          <p:cNvSpPr>
            <a:spLocks noChangeArrowheads="1"/>
          </p:cNvSpPr>
          <p:nvPr/>
        </p:nvSpPr>
        <p:spPr bwMode="auto">
          <a:xfrm>
            <a:off x="1307491" y="4450525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7" name="Rectangle 130"/>
          <p:cNvSpPr>
            <a:spLocks noChangeArrowheads="1"/>
          </p:cNvSpPr>
          <p:nvPr/>
        </p:nvSpPr>
        <p:spPr bwMode="auto">
          <a:xfrm>
            <a:off x="4920171" y="4235401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8" name="Freeform 131"/>
          <p:cNvSpPr/>
          <p:nvPr/>
        </p:nvSpPr>
        <p:spPr bwMode="auto">
          <a:xfrm>
            <a:off x="3339492" y="3357761"/>
            <a:ext cx="1393801" cy="1321553"/>
          </a:xfrm>
          <a:custGeom>
            <a:avLst/>
            <a:gdLst>
              <a:gd name="T0" fmla="*/ 2147483647 w 926"/>
              <a:gd name="T1" fmla="*/ 2147483647 h 878"/>
              <a:gd name="T2" fmla="*/ 2147483647 w 926"/>
              <a:gd name="T3" fmla="*/ 2147483647 h 878"/>
              <a:gd name="T4" fmla="*/ 2147483647 w 926"/>
              <a:gd name="T5" fmla="*/ 2147483647 h 878"/>
              <a:gd name="T6" fmla="*/ 2147483647 w 926"/>
              <a:gd name="T7" fmla="*/ 2147483647 h 878"/>
              <a:gd name="T8" fmla="*/ 2147483647 w 926"/>
              <a:gd name="T9" fmla="*/ 2147483647 h 878"/>
              <a:gd name="T10" fmla="*/ 0 w 926"/>
              <a:gd name="T11" fmla="*/ 2147483647 h 8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26"/>
              <a:gd name="T19" fmla="*/ 0 h 878"/>
              <a:gd name="T20" fmla="*/ 926 w 926"/>
              <a:gd name="T21" fmla="*/ 878 h 87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26" h="878">
                <a:moveTo>
                  <a:pt x="888" y="834"/>
                </a:moveTo>
                <a:cubicBezTo>
                  <a:pt x="879" y="676"/>
                  <a:pt x="889" y="518"/>
                  <a:pt x="894" y="360"/>
                </a:cubicBezTo>
                <a:cubicBezTo>
                  <a:pt x="892" y="252"/>
                  <a:pt x="926" y="137"/>
                  <a:pt x="888" y="36"/>
                </a:cubicBezTo>
                <a:cubicBezTo>
                  <a:pt x="875" y="0"/>
                  <a:pt x="812" y="41"/>
                  <a:pt x="774" y="42"/>
                </a:cubicBezTo>
                <a:cubicBezTo>
                  <a:pt x="662" y="45"/>
                  <a:pt x="550" y="46"/>
                  <a:pt x="438" y="48"/>
                </a:cubicBezTo>
                <a:cubicBezTo>
                  <a:pt x="431" y="878"/>
                  <a:pt x="655" y="768"/>
                  <a:pt x="0" y="76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ot"/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 sz="1707"/>
          </a:p>
        </p:txBody>
      </p:sp>
      <p:sp>
        <p:nvSpPr>
          <p:cNvPr id="579" name="Freeform 133"/>
          <p:cNvSpPr/>
          <p:nvPr/>
        </p:nvSpPr>
        <p:spPr bwMode="auto">
          <a:xfrm>
            <a:off x="1856884" y="3589559"/>
            <a:ext cx="1642157" cy="1162003"/>
          </a:xfrm>
          <a:custGeom>
            <a:avLst/>
            <a:gdLst>
              <a:gd name="T0" fmla="*/ 2147483647 w 1091"/>
              <a:gd name="T1" fmla="*/ 2147483647 h 772"/>
              <a:gd name="T2" fmla="*/ 2147483647 w 1091"/>
              <a:gd name="T3" fmla="*/ 2147483647 h 772"/>
              <a:gd name="T4" fmla="*/ 2147483647 w 1091"/>
              <a:gd name="T5" fmla="*/ 2147483647 h 772"/>
              <a:gd name="T6" fmla="*/ 2147483647 w 1091"/>
              <a:gd name="T7" fmla="*/ 2147483647 h 772"/>
              <a:gd name="T8" fmla="*/ 2147483647 w 1091"/>
              <a:gd name="T9" fmla="*/ 2147483647 h 772"/>
              <a:gd name="T10" fmla="*/ 2147483647 w 1091"/>
              <a:gd name="T11" fmla="*/ 2147483647 h 772"/>
              <a:gd name="T12" fmla="*/ 2147483647 w 1091"/>
              <a:gd name="T13" fmla="*/ 2147483647 h 772"/>
              <a:gd name="T14" fmla="*/ 2147483647 w 1091"/>
              <a:gd name="T15" fmla="*/ 2147483647 h 772"/>
              <a:gd name="T16" fmla="*/ 2147483647 w 1091"/>
              <a:gd name="T17" fmla="*/ 2147483647 h 772"/>
              <a:gd name="T18" fmla="*/ 2147483647 w 1091"/>
              <a:gd name="T19" fmla="*/ 2147483647 h 772"/>
              <a:gd name="T20" fmla="*/ 2147483647 w 1091"/>
              <a:gd name="T21" fmla="*/ 2147483647 h 77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91"/>
              <a:gd name="T34" fmla="*/ 0 h 772"/>
              <a:gd name="T35" fmla="*/ 1091 w 1091"/>
              <a:gd name="T36" fmla="*/ 772 h 77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91" h="772">
                <a:moveTo>
                  <a:pt x="27" y="772"/>
                </a:moveTo>
                <a:cubicBezTo>
                  <a:pt x="15" y="563"/>
                  <a:pt x="0" y="358"/>
                  <a:pt x="67" y="156"/>
                </a:cubicBezTo>
                <a:cubicBezTo>
                  <a:pt x="70" y="132"/>
                  <a:pt x="72" y="108"/>
                  <a:pt x="75" y="84"/>
                </a:cubicBezTo>
                <a:cubicBezTo>
                  <a:pt x="87" y="0"/>
                  <a:pt x="141" y="26"/>
                  <a:pt x="227" y="20"/>
                </a:cubicBezTo>
                <a:cubicBezTo>
                  <a:pt x="304" y="23"/>
                  <a:pt x="382" y="23"/>
                  <a:pt x="459" y="28"/>
                </a:cubicBezTo>
                <a:cubicBezTo>
                  <a:pt x="517" y="32"/>
                  <a:pt x="566" y="66"/>
                  <a:pt x="619" y="84"/>
                </a:cubicBezTo>
                <a:cubicBezTo>
                  <a:pt x="630" y="92"/>
                  <a:pt x="639" y="102"/>
                  <a:pt x="651" y="108"/>
                </a:cubicBezTo>
                <a:cubicBezTo>
                  <a:pt x="666" y="116"/>
                  <a:pt x="685" y="115"/>
                  <a:pt x="699" y="124"/>
                </a:cubicBezTo>
                <a:cubicBezTo>
                  <a:pt x="755" y="162"/>
                  <a:pt x="814" y="198"/>
                  <a:pt x="875" y="228"/>
                </a:cubicBezTo>
                <a:cubicBezTo>
                  <a:pt x="899" y="265"/>
                  <a:pt x="935" y="272"/>
                  <a:pt x="971" y="292"/>
                </a:cubicBezTo>
                <a:cubicBezTo>
                  <a:pt x="1017" y="318"/>
                  <a:pt x="1037" y="348"/>
                  <a:pt x="1091" y="348"/>
                </a:cubicBezTo>
              </a:path>
            </a:pathLst>
          </a:custGeom>
          <a:noFill/>
          <a:ln w="57150">
            <a:solidFill>
              <a:srgbClr val="FF99CC"/>
            </a:solidFill>
            <a:prstDash val="sysDot"/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 sz="1707"/>
          </a:p>
        </p:txBody>
      </p:sp>
      <p:sp>
        <p:nvSpPr>
          <p:cNvPr id="580" name="Rectangle 134"/>
          <p:cNvSpPr>
            <a:spLocks noChangeArrowheads="1"/>
          </p:cNvSpPr>
          <p:nvPr/>
        </p:nvSpPr>
        <p:spPr bwMode="auto">
          <a:xfrm>
            <a:off x="2117776" y="4884018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81" name="Group 136"/>
          <p:cNvGrpSpPr/>
          <p:nvPr/>
        </p:nvGrpSpPr>
        <p:grpSpPr bwMode="auto">
          <a:xfrm>
            <a:off x="4265124" y="4934319"/>
            <a:ext cx="216747" cy="288996"/>
            <a:chOff x="5040" y="2688"/>
            <a:chExt cx="144" cy="192"/>
          </a:xfrm>
        </p:grpSpPr>
        <p:sp>
          <p:nvSpPr>
            <p:cNvPr id="582" name="Rectangle 137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517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" name="Line 138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84" name="Line 38"/>
          <p:cNvSpPr>
            <a:spLocks noChangeShapeType="1"/>
          </p:cNvSpPr>
          <p:nvPr/>
        </p:nvSpPr>
        <p:spPr bwMode="auto">
          <a:xfrm>
            <a:off x="4522567" y="2535930"/>
            <a:ext cx="0" cy="288995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85" name="Line 38"/>
          <p:cNvSpPr>
            <a:spLocks noChangeShapeType="1"/>
          </p:cNvSpPr>
          <p:nvPr/>
        </p:nvSpPr>
        <p:spPr bwMode="auto">
          <a:xfrm>
            <a:off x="1993856" y="2523888"/>
            <a:ext cx="0" cy="288995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86" name="Line 40"/>
          <p:cNvSpPr>
            <a:spLocks noChangeShapeType="1"/>
          </p:cNvSpPr>
          <p:nvPr/>
        </p:nvSpPr>
        <p:spPr bwMode="auto">
          <a:xfrm>
            <a:off x="4522567" y="2523888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87" name="Group 141"/>
          <p:cNvGrpSpPr/>
          <p:nvPr/>
        </p:nvGrpSpPr>
        <p:grpSpPr bwMode="auto">
          <a:xfrm>
            <a:off x="4522567" y="4450525"/>
            <a:ext cx="361244" cy="288996"/>
            <a:chOff x="4392" y="2248"/>
            <a:chExt cx="240" cy="192"/>
          </a:xfrm>
        </p:grpSpPr>
        <p:grpSp>
          <p:nvGrpSpPr>
            <p:cNvPr id="588" name="Group 95"/>
            <p:cNvGrpSpPr/>
            <p:nvPr/>
          </p:nvGrpSpPr>
          <p:grpSpPr bwMode="auto">
            <a:xfrm>
              <a:off x="4536" y="2392"/>
              <a:ext cx="96" cy="48"/>
              <a:chOff x="3888" y="2832"/>
              <a:chExt cx="96" cy="48"/>
            </a:xfrm>
          </p:grpSpPr>
          <p:sp>
            <p:nvSpPr>
              <p:cNvPr id="591" name="Line 96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92" name="Line 97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sp>
          <p:nvSpPr>
            <p:cNvPr id="589" name="Line 98"/>
            <p:cNvSpPr>
              <a:spLocks noChangeAspect="1" noChangeShapeType="1"/>
            </p:cNvSpPr>
            <p:nvPr/>
          </p:nvSpPr>
          <p:spPr bwMode="auto">
            <a:xfrm>
              <a:off x="4584" y="2248"/>
              <a:ext cx="0" cy="144"/>
            </a:xfrm>
            <a:prstGeom prst="line">
              <a:avLst/>
            </a:prstGeom>
            <a:noFill/>
            <a:ln w="19050">
              <a:solidFill>
                <a:srgbClr val="339933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90" name="Line 99"/>
            <p:cNvSpPr>
              <a:spLocks noChangeAspect="1" noChangeShapeType="1"/>
            </p:cNvSpPr>
            <p:nvPr/>
          </p:nvSpPr>
          <p:spPr bwMode="auto">
            <a:xfrm>
              <a:off x="4392" y="2248"/>
              <a:ext cx="192" cy="0"/>
            </a:xfrm>
            <a:prstGeom prst="line">
              <a:avLst/>
            </a:prstGeom>
            <a:noFill/>
            <a:ln w="19050">
              <a:solidFill>
                <a:srgbClr val="339933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93" name="Rectangle 166"/>
          <p:cNvSpPr>
            <a:spLocks noChangeArrowheads="1"/>
          </p:cNvSpPr>
          <p:nvPr/>
        </p:nvSpPr>
        <p:spPr bwMode="auto">
          <a:xfrm>
            <a:off x="6684014" y="1185436"/>
            <a:ext cx="5507986" cy="54323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37144" indent="-337144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给出预充信号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T9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T10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导通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充电电压给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充电（充满）</a:t>
            </a:r>
          </a:p>
          <a:p>
            <a:pPr marL="337144" indent="-337144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撤除预充信号</a:t>
            </a:r>
          </a:p>
          <a:p>
            <a:pPr marL="337144" indent="-337144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0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T6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C1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放电（右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T2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接地）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C2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充电（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截止，左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86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不接地）</a:t>
            </a:r>
          </a:p>
          <a:p>
            <a:pPr marL="337144" indent="-337144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0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T7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T8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 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与右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CD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间形成放电电流</a:t>
            </a:r>
            <a:endParaRPr lang="en-US" altLang="zh-CN" sz="2086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7144" indent="-337144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读过程比写复杂、速度慢</a:t>
            </a:r>
          </a:p>
        </p:txBody>
      </p:sp>
      <p:sp>
        <p:nvSpPr>
          <p:cNvPr id="594" name="Rectangle 122"/>
          <p:cNvSpPr>
            <a:spLocks noChangeArrowheads="1"/>
          </p:cNvSpPr>
          <p:nvPr/>
        </p:nvSpPr>
        <p:spPr bwMode="auto">
          <a:xfrm>
            <a:off x="2126312" y="2090395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96" name="Line 129"/>
          <p:cNvSpPr>
            <a:spLocks noChangeShapeType="1"/>
          </p:cNvSpPr>
          <p:nvPr/>
        </p:nvSpPr>
        <p:spPr bwMode="auto">
          <a:xfrm>
            <a:off x="1914748" y="6287231"/>
            <a:ext cx="2979886" cy="12328"/>
          </a:xfrm>
          <a:prstGeom prst="line">
            <a:avLst/>
          </a:prstGeom>
          <a:noFill/>
          <a:ln w="76200">
            <a:solidFill>
              <a:srgbClr val="0000FF"/>
            </a:solidFill>
            <a:prstDash val="sysDot"/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 sz="1707"/>
          </a:p>
        </p:txBody>
      </p:sp>
      <p:grpSp>
        <p:nvGrpSpPr>
          <p:cNvPr id="597" name="Group 101"/>
          <p:cNvGrpSpPr/>
          <p:nvPr/>
        </p:nvGrpSpPr>
        <p:grpSpPr bwMode="auto">
          <a:xfrm>
            <a:off x="1632612" y="2284563"/>
            <a:ext cx="3251200" cy="288996"/>
            <a:chOff x="1752" y="1248"/>
            <a:chExt cx="2160" cy="192"/>
          </a:xfrm>
        </p:grpSpPr>
        <p:grpSp>
          <p:nvGrpSpPr>
            <p:cNvPr id="598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605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6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7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8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9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599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600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1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2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3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4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grpSp>
        <p:nvGrpSpPr>
          <p:cNvPr id="610" name="Group 101"/>
          <p:cNvGrpSpPr/>
          <p:nvPr/>
        </p:nvGrpSpPr>
        <p:grpSpPr bwMode="auto">
          <a:xfrm>
            <a:off x="1632611" y="2277038"/>
            <a:ext cx="3251200" cy="288996"/>
            <a:chOff x="1752" y="1248"/>
            <a:chExt cx="2160" cy="192"/>
          </a:xfrm>
        </p:grpSpPr>
        <p:grpSp>
          <p:nvGrpSpPr>
            <p:cNvPr id="611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618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9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20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21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22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612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613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4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5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6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7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grpSp>
        <p:nvGrpSpPr>
          <p:cNvPr id="623" name="Group 86"/>
          <p:cNvGrpSpPr/>
          <p:nvPr/>
        </p:nvGrpSpPr>
        <p:grpSpPr bwMode="auto">
          <a:xfrm>
            <a:off x="1626312" y="4676302"/>
            <a:ext cx="144498" cy="72249"/>
            <a:chOff x="3888" y="2832"/>
            <a:chExt cx="96" cy="48"/>
          </a:xfrm>
        </p:grpSpPr>
        <p:sp>
          <p:nvSpPr>
            <p:cNvPr id="624" name="Line 87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25" name="Line 88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626" name="Group 47"/>
          <p:cNvGrpSpPr/>
          <p:nvPr/>
        </p:nvGrpSpPr>
        <p:grpSpPr bwMode="auto">
          <a:xfrm>
            <a:off x="1993856" y="5319079"/>
            <a:ext cx="2528711" cy="288996"/>
            <a:chOff x="1992" y="3264"/>
            <a:chExt cx="1680" cy="192"/>
          </a:xfrm>
        </p:grpSpPr>
        <p:grpSp>
          <p:nvGrpSpPr>
            <p:cNvPr id="627" name="Group 48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634" name="Line 4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35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36" name="Line 5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37" name="Line 5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38" name="Line 5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628" name="Group 54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629" name="Line 5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30" name="Line 5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31" name="Line 5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32" name="Line 5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33" name="Line 5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grpSp>
        <p:nvGrpSpPr>
          <p:cNvPr id="639" name="Group 141"/>
          <p:cNvGrpSpPr/>
          <p:nvPr/>
        </p:nvGrpSpPr>
        <p:grpSpPr bwMode="auto">
          <a:xfrm>
            <a:off x="4522566" y="4444503"/>
            <a:ext cx="361244" cy="288996"/>
            <a:chOff x="4392" y="2248"/>
            <a:chExt cx="240" cy="192"/>
          </a:xfrm>
        </p:grpSpPr>
        <p:grpSp>
          <p:nvGrpSpPr>
            <p:cNvPr id="640" name="Group 95"/>
            <p:cNvGrpSpPr/>
            <p:nvPr/>
          </p:nvGrpSpPr>
          <p:grpSpPr bwMode="auto">
            <a:xfrm>
              <a:off x="4536" y="2392"/>
              <a:ext cx="96" cy="48"/>
              <a:chOff x="3888" y="2832"/>
              <a:chExt cx="96" cy="48"/>
            </a:xfrm>
          </p:grpSpPr>
          <p:sp>
            <p:nvSpPr>
              <p:cNvPr id="643" name="Line 96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44" name="Line 97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sp>
          <p:nvSpPr>
            <p:cNvPr id="641" name="Line 98"/>
            <p:cNvSpPr>
              <a:spLocks noChangeAspect="1" noChangeShapeType="1"/>
            </p:cNvSpPr>
            <p:nvPr/>
          </p:nvSpPr>
          <p:spPr bwMode="auto">
            <a:xfrm>
              <a:off x="4584" y="2248"/>
              <a:ext cx="0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42" name="Line 99"/>
            <p:cNvSpPr>
              <a:spLocks noChangeAspect="1" noChangeShapeType="1"/>
            </p:cNvSpPr>
            <p:nvPr/>
          </p:nvSpPr>
          <p:spPr bwMode="auto">
            <a:xfrm>
              <a:off x="4392" y="2248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645" name="Group 25"/>
          <p:cNvGrpSpPr/>
          <p:nvPr/>
        </p:nvGrpSpPr>
        <p:grpSpPr bwMode="auto">
          <a:xfrm>
            <a:off x="2071792" y="2999527"/>
            <a:ext cx="2384213" cy="361244"/>
            <a:chOff x="2040" y="1728"/>
            <a:chExt cx="1584" cy="240"/>
          </a:xfrm>
        </p:grpSpPr>
        <p:grpSp>
          <p:nvGrpSpPr>
            <p:cNvPr id="646" name="Group 26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653" name="Line 27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4" name="Line 28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5" name="Line 29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6" name="Line 30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7" name="Line 31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647" name="Group 32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648" name="Line 33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49" name="Line 34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0" name="Line 35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1" name="Line 36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2" name="Line 37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217" name="标题 1">
            <a:extLst>
              <a:ext uri="{FF2B5EF4-FFF2-40B4-BE49-F238E27FC236}">
                <a16:creationId xmlns:a16="http://schemas.microsoft.com/office/drawing/2014/main" id="{560CFA7E-2249-4122-A8B8-A85EE346A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5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6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2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4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1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4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6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8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99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5" presetClass="emph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7" presetID="35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 uiExpand="1" animBg="1"/>
      <p:bldP spid="277" grpId="0" uiExpand="1" animBg="1"/>
      <p:bldP spid="278" grpId="0" uiExpand="1" animBg="1"/>
      <p:bldP spid="292" grpId="0" uiExpand="1" animBg="1"/>
      <p:bldP spid="295" grpId="0" uiExpand="1" animBg="1"/>
      <p:bldP spid="536" grpId="0" uiExpand="1" animBg="1"/>
      <p:bldP spid="537" grpId="0" uiExpand="1" animBg="1"/>
      <p:bldP spid="539" grpId="0" uiExpand="1" animBg="1"/>
      <p:bldP spid="545" grpId="0" uiExpand="1" animBg="1"/>
      <p:bldP spid="546" grpId="0" uiExpand="1" animBg="1"/>
      <p:bldP spid="563" grpId="0" uiExpand="1" animBg="1"/>
      <p:bldP spid="564" grpId="0" uiExpand="1" animBg="1"/>
      <p:bldP spid="565" grpId="0" uiExpand="1"/>
      <p:bldP spid="571" grpId="0" uiExpand="1"/>
      <p:bldP spid="572" grpId="0" uiExpand="1"/>
      <p:bldP spid="578" grpId="0" uiExpand="1" animBg="1"/>
      <p:bldP spid="579" grpId="0" uiExpand="1" animBg="1"/>
      <p:bldP spid="584" grpId="0" uiExpand="1" animBg="1"/>
      <p:bldP spid="585" grpId="0" uiExpand="1" animBg="1"/>
      <p:bldP spid="586" grpId="0" uiExpand="1" animBg="1"/>
      <p:bldP spid="593" grpId="0" uiExpand="1" build="p"/>
      <p:bldP spid="596" grpId="0" uiExpan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roup 101"/>
          <p:cNvGrpSpPr/>
          <p:nvPr/>
        </p:nvGrpSpPr>
        <p:grpSpPr bwMode="auto">
          <a:xfrm>
            <a:off x="1632611" y="2277038"/>
            <a:ext cx="3251200" cy="288996"/>
            <a:chOff x="1752" y="1248"/>
            <a:chExt cx="2160" cy="192"/>
          </a:xfrm>
        </p:grpSpPr>
        <p:grpSp>
          <p:nvGrpSpPr>
            <p:cNvPr id="611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618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9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20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21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22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612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613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4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5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6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7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3" y="912830"/>
            <a:ext cx="5402510" cy="459986"/>
            <a:chOff x="-96346" y="0"/>
            <a:chExt cx="5282511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存储单元的工作原理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606656" y="2579198"/>
            <a:ext cx="1953464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保持操作</a:t>
            </a:r>
          </a:p>
        </p:txBody>
      </p:sp>
      <p:sp>
        <p:nvSpPr>
          <p:cNvPr id="231" name="Line 40"/>
          <p:cNvSpPr>
            <a:spLocks noChangeShapeType="1"/>
          </p:cNvSpPr>
          <p:nvPr/>
        </p:nvSpPr>
        <p:spPr bwMode="auto">
          <a:xfrm>
            <a:off x="4522567" y="2511847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2" name="Rectangle 3"/>
          <p:cNvSpPr>
            <a:spLocks noChangeArrowheads="1"/>
          </p:cNvSpPr>
          <p:nvPr/>
        </p:nvSpPr>
        <p:spPr bwMode="auto">
          <a:xfrm>
            <a:off x="982372" y="4808760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3" name="Line 4"/>
          <p:cNvSpPr>
            <a:spLocks noChangeAspect="1" noChangeShapeType="1"/>
          </p:cNvSpPr>
          <p:nvPr/>
        </p:nvSpPr>
        <p:spPr bwMode="auto">
          <a:xfrm>
            <a:off x="2571847" y="3366792"/>
            <a:ext cx="43349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35" name="Group 5"/>
          <p:cNvGrpSpPr>
            <a:grpSpLocks noChangeAspect="1"/>
          </p:cNvGrpSpPr>
          <p:nvPr/>
        </p:nvGrpSpPr>
        <p:grpSpPr bwMode="auto">
          <a:xfrm>
            <a:off x="2571847" y="3800285"/>
            <a:ext cx="361244" cy="288996"/>
            <a:chOff x="3360" y="2544"/>
            <a:chExt cx="240" cy="192"/>
          </a:xfrm>
        </p:grpSpPr>
        <p:sp>
          <p:nvSpPr>
            <p:cNvPr id="236" name="Line 6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7" name="Line 7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8" name="Line 8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9" name="Line 9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0" name="Line 10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241" name="Line 11"/>
          <p:cNvSpPr>
            <a:spLocks noChangeAspect="1" noChangeShapeType="1"/>
          </p:cNvSpPr>
          <p:nvPr/>
        </p:nvSpPr>
        <p:spPr bwMode="auto">
          <a:xfrm>
            <a:off x="2571847" y="3366792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42" name="Group 12"/>
          <p:cNvGrpSpPr>
            <a:grpSpLocks noChangeAspect="1"/>
          </p:cNvGrpSpPr>
          <p:nvPr/>
        </p:nvGrpSpPr>
        <p:grpSpPr bwMode="auto">
          <a:xfrm>
            <a:off x="3583332" y="3800285"/>
            <a:ext cx="361244" cy="288996"/>
            <a:chOff x="4032" y="2544"/>
            <a:chExt cx="240" cy="192"/>
          </a:xfrm>
        </p:grpSpPr>
        <p:sp>
          <p:nvSpPr>
            <p:cNvPr id="243" name="Line 13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4" name="Line 14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6" name="Line 15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7" name="Line 16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8" name="Line 17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249" name="Line 18"/>
          <p:cNvSpPr>
            <a:spLocks noChangeAspect="1" noChangeShapeType="1"/>
          </p:cNvSpPr>
          <p:nvPr/>
        </p:nvSpPr>
        <p:spPr bwMode="auto">
          <a:xfrm>
            <a:off x="3583332" y="3366792"/>
            <a:ext cx="3612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0" name="Line 19"/>
          <p:cNvSpPr>
            <a:spLocks noChangeShapeType="1"/>
          </p:cNvSpPr>
          <p:nvPr/>
        </p:nvSpPr>
        <p:spPr bwMode="auto">
          <a:xfrm flipV="1">
            <a:off x="3077589" y="3366792"/>
            <a:ext cx="505742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1" name="Line 20"/>
          <p:cNvSpPr>
            <a:spLocks noChangeAspect="1" noChangeShapeType="1"/>
          </p:cNvSpPr>
          <p:nvPr/>
        </p:nvSpPr>
        <p:spPr bwMode="auto">
          <a:xfrm>
            <a:off x="2571847" y="4450525"/>
            <a:ext cx="137272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2" name="Line 21"/>
          <p:cNvSpPr>
            <a:spLocks noChangeAspect="1" noChangeShapeType="1"/>
          </p:cNvSpPr>
          <p:nvPr/>
        </p:nvSpPr>
        <p:spPr bwMode="auto">
          <a:xfrm>
            <a:off x="2571847" y="4017032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3" name="Line 22"/>
          <p:cNvSpPr>
            <a:spLocks noChangeAspect="1" noChangeShapeType="1"/>
          </p:cNvSpPr>
          <p:nvPr/>
        </p:nvSpPr>
        <p:spPr bwMode="auto">
          <a:xfrm>
            <a:off x="3944576" y="4017032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4" name="Line 23"/>
          <p:cNvSpPr>
            <a:spLocks noChangeAspect="1" noChangeShapeType="1"/>
          </p:cNvSpPr>
          <p:nvPr/>
        </p:nvSpPr>
        <p:spPr bwMode="auto">
          <a:xfrm>
            <a:off x="3944576" y="3366792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5" name="Line 24"/>
          <p:cNvSpPr>
            <a:spLocks noChangeAspect="1" noChangeShapeType="1"/>
          </p:cNvSpPr>
          <p:nvPr/>
        </p:nvSpPr>
        <p:spPr bwMode="auto">
          <a:xfrm>
            <a:off x="2282851" y="3366792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56" name="Group 25"/>
          <p:cNvGrpSpPr/>
          <p:nvPr/>
        </p:nvGrpSpPr>
        <p:grpSpPr bwMode="auto">
          <a:xfrm>
            <a:off x="2066105" y="3005548"/>
            <a:ext cx="2384213" cy="361244"/>
            <a:chOff x="2040" y="1728"/>
            <a:chExt cx="1584" cy="240"/>
          </a:xfrm>
        </p:grpSpPr>
        <p:grpSp>
          <p:nvGrpSpPr>
            <p:cNvPr id="257" name="Group 26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264" name="Line 27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6" name="Line 28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7" name="Line 29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9" name="Line 30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70" name="Line 31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258" name="Group 32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259" name="Line 33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0" name="Line 34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1" name="Line 35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2" name="Line 36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3" name="Line 37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271" name="Line 38"/>
          <p:cNvSpPr>
            <a:spLocks noChangeShapeType="1"/>
          </p:cNvSpPr>
          <p:nvPr/>
        </p:nvSpPr>
        <p:spPr bwMode="auto">
          <a:xfrm>
            <a:off x="1993856" y="2499805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72" name="Line 39"/>
          <p:cNvSpPr>
            <a:spLocks noChangeShapeType="1"/>
          </p:cNvSpPr>
          <p:nvPr/>
        </p:nvSpPr>
        <p:spPr bwMode="auto">
          <a:xfrm flipH="1">
            <a:off x="1993856" y="3366792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73" name="Line 41"/>
          <p:cNvSpPr>
            <a:spLocks noChangeShapeType="1"/>
          </p:cNvSpPr>
          <p:nvPr/>
        </p:nvSpPr>
        <p:spPr bwMode="auto">
          <a:xfrm flipH="1">
            <a:off x="4378069" y="3366792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74" name="Group 42"/>
          <p:cNvGrpSpPr/>
          <p:nvPr/>
        </p:nvGrpSpPr>
        <p:grpSpPr bwMode="auto">
          <a:xfrm>
            <a:off x="3222087" y="4450525"/>
            <a:ext cx="72249" cy="216747"/>
            <a:chOff x="3744" y="2880"/>
            <a:chExt cx="96" cy="288"/>
          </a:xfrm>
        </p:grpSpPr>
        <p:sp>
          <p:nvSpPr>
            <p:cNvPr id="275" name="Line 43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76" name="Oval 44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 sz="1707"/>
            </a:p>
          </p:txBody>
        </p:sp>
      </p:grpSp>
      <p:sp>
        <p:nvSpPr>
          <p:cNvPr id="277" name="Line 45"/>
          <p:cNvSpPr>
            <a:spLocks noChangeShapeType="1"/>
          </p:cNvSpPr>
          <p:nvPr/>
        </p:nvSpPr>
        <p:spPr bwMode="auto">
          <a:xfrm>
            <a:off x="2210603" y="2933299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78" name="Line 46"/>
          <p:cNvSpPr>
            <a:spLocks noChangeShapeType="1"/>
          </p:cNvSpPr>
          <p:nvPr/>
        </p:nvSpPr>
        <p:spPr bwMode="auto">
          <a:xfrm>
            <a:off x="4305820" y="2933299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79" name="Group 47"/>
          <p:cNvGrpSpPr/>
          <p:nvPr/>
        </p:nvGrpSpPr>
        <p:grpSpPr bwMode="auto">
          <a:xfrm>
            <a:off x="1993856" y="5317512"/>
            <a:ext cx="2528711" cy="288996"/>
            <a:chOff x="1992" y="3264"/>
            <a:chExt cx="1680" cy="192"/>
          </a:xfrm>
        </p:grpSpPr>
        <p:grpSp>
          <p:nvGrpSpPr>
            <p:cNvPr id="280" name="Group 48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287" name="Line 4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8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9" name="Line 5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90" name="Line 5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91" name="Line 5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281" name="Group 54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282" name="Line 5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3" name="Line 5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4" name="Line 5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5" name="Line 5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6" name="Line 5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292" name="Line 60"/>
          <p:cNvSpPr>
            <a:spLocks noChangeShapeType="1"/>
          </p:cNvSpPr>
          <p:nvPr/>
        </p:nvSpPr>
        <p:spPr bwMode="auto">
          <a:xfrm>
            <a:off x="2355101" y="5462010"/>
            <a:ext cx="180622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3" name="Line 61"/>
          <p:cNvSpPr>
            <a:spLocks noChangeShapeType="1"/>
          </p:cNvSpPr>
          <p:nvPr/>
        </p:nvSpPr>
        <p:spPr bwMode="auto">
          <a:xfrm>
            <a:off x="1993856" y="5534259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4" name="Line 62"/>
          <p:cNvSpPr>
            <a:spLocks noChangeShapeType="1"/>
          </p:cNvSpPr>
          <p:nvPr/>
        </p:nvSpPr>
        <p:spPr bwMode="auto">
          <a:xfrm>
            <a:off x="4522567" y="5534259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5" name="Line 63"/>
          <p:cNvSpPr>
            <a:spLocks noChangeShapeType="1"/>
          </p:cNvSpPr>
          <p:nvPr/>
        </p:nvSpPr>
        <p:spPr bwMode="auto">
          <a:xfrm>
            <a:off x="3222087" y="5462010"/>
            <a:ext cx="0" cy="30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6" name="Rectangle 64"/>
          <p:cNvSpPr>
            <a:spLocks noChangeArrowheads="1"/>
          </p:cNvSpPr>
          <p:nvPr/>
        </p:nvSpPr>
        <p:spPr bwMode="auto">
          <a:xfrm>
            <a:off x="2282851" y="387253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97" name="Rectangle 65"/>
          <p:cNvSpPr>
            <a:spLocks noChangeArrowheads="1"/>
          </p:cNvSpPr>
          <p:nvPr/>
        </p:nvSpPr>
        <p:spPr bwMode="auto">
          <a:xfrm>
            <a:off x="4089074" y="387253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98" name="Rectangle 66"/>
          <p:cNvSpPr>
            <a:spLocks noChangeArrowheads="1"/>
          </p:cNvSpPr>
          <p:nvPr/>
        </p:nvSpPr>
        <p:spPr bwMode="auto">
          <a:xfrm>
            <a:off x="2066105" y="336679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0" name="Rectangle 67"/>
          <p:cNvSpPr>
            <a:spLocks noChangeArrowheads="1"/>
          </p:cNvSpPr>
          <p:nvPr/>
        </p:nvSpPr>
        <p:spPr bwMode="auto">
          <a:xfrm>
            <a:off x="1704860" y="531751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25" name="Rectangle 68"/>
          <p:cNvSpPr>
            <a:spLocks noChangeArrowheads="1"/>
          </p:cNvSpPr>
          <p:nvPr/>
        </p:nvSpPr>
        <p:spPr bwMode="auto">
          <a:xfrm>
            <a:off x="4594816" y="531751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6" name="Rectangle 69"/>
          <p:cNvSpPr>
            <a:spLocks noChangeArrowheads="1"/>
          </p:cNvSpPr>
          <p:nvPr/>
        </p:nvSpPr>
        <p:spPr bwMode="auto">
          <a:xfrm>
            <a:off x="4305820" y="336679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7" name="Rectangle 70"/>
          <p:cNvSpPr>
            <a:spLocks noChangeArrowheads="1"/>
          </p:cNvSpPr>
          <p:nvPr/>
        </p:nvSpPr>
        <p:spPr bwMode="auto">
          <a:xfrm>
            <a:off x="2029980" y="5823254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8" name="Rectangle 71"/>
          <p:cNvSpPr>
            <a:spLocks noChangeArrowheads="1"/>
          </p:cNvSpPr>
          <p:nvPr/>
        </p:nvSpPr>
        <p:spPr bwMode="auto">
          <a:xfrm flipV="1">
            <a:off x="4161323" y="5895503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u="sng" dirty="0">
                <a:latin typeface="Times New Roman" panose="02020603050405020304" pitchFamily="18" charset="0"/>
                <a:ea typeface="宋体" panose="02010600030101010101" pitchFamily="2" charset="-122"/>
              </a:rPr>
              <a:t>O/I</a:t>
            </a:r>
            <a:endParaRPr lang="en-US" altLang="zh-CN" sz="1517" u="sng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9" name="Group 72"/>
          <p:cNvGrpSpPr/>
          <p:nvPr/>
        </p:nvGrpSpPr>
        <p:grpSpPr bwMode="auto">
          <a:xfrm>
            <a:off x="2860843" y="4161530"/>
            <a:ext cx="144498" cy="72249"/>
            <a:chOff x="3888" y="2832"/>
            <a:chExt cx="96" cy="48"/>
          </a:xfrm>
        </p:grpSpPr>
        <p:sp>
          <p:nvSpPr>
            <p:cNvPr id="520" name="Line 73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21" name="Line 74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22" name="Line 75"/>
          <p:cNvSpPr>
            <a:spLocks noChangeAspect="1" noChangeShapeType="1"/>
          </p:cNvSpPr>
          <p:nvPr/>
        </p:nvSpPr>
        <p:spPr bwMode="auto">
          <a:xfrm>
            <a:off x="2933092" y="394478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23" name="Line 76"/>
          <p:cNvSpPr>
            <a:spLocks noChangeAspect="1" noChangeShapeType="1"/>
          </p:cNvSpPr>
          <p:nvPr/>
        </p:nvSpPr>
        <p:spPr bwMode="auto">
          <a:xfrm>
            <a:off x="2933091" y="3944783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24" name="Line 77"/>
          <p:cNvSpPr>
            <a:spLocks noChangeAspect="1" noChangeShapeType="1"/>
          </p:cNvSpPr>
          <p:nvPr/>
        </p:nvSpPr>
        <p:spPr bwMode="auto">
          <a:xfrm>
            <a:off x="2933092" y="4233779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25" name="Group 78"/>
          <p:cNvGrpSpPr/>
          <p:nvPr/>
        </p:nvGrpSpPr>
        <p:grpSpPr bwMode="auto">
          <a:xfrm>
            <a:off x="3511083" y="4161530"/>
            <a:ext cx="144498" cy="72249"/>
            <a:chOff x="3888" y="2832"/>
            <a:chExt cx="96" cy="48"/>
          </a:xfrm>
        </p:grpSpPr>
        <p:sp>
          <p:nvSpPr>
            <p:cNvPr id="526" name="Line 79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27" name="Line 80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28" name="Line 81"/>
          <p:cNvSpPr>
            <a:spLocks noChangeAspect="1" noChangeShapeType="1"/>
          </p:cNvSpPr>
          <p:nvPr/>
        </p:nvSpPr>
        <p:spPr bwMode="auto">
          <a:xfrm>
            <a:off x="3583332" y="394478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29" name="Line 82"/>
          <p:cNvSpPr>
            <a:spLocks noChangeAspect="1" noChangeShapeType="1"/>
          </p:cNvSpPr>
          <p:nvPr/>
        </p:nvSpPr>
        <p:spPr bwMode="auto">
          <a:xfrm>
            <a:off x="3583332" y="4233779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0" name="Line 83"/>
          <p:cNvSpPr>
            <a:spLocks noChangeAspect="1" noChangeShapeType="1"/>
          </p:cNvSpPr>
          <p:nvPr/>
        </p:nvSpPr>
        <p:spPr bwMode="auto">
          <a:xfrm>
            <a:off x="3438834" y="3944783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1" name="Line 84"/>
          <p:cNvSpPr>
            <a:spLocks noChangeShapeType="1"/>
          </p:cNvSpPr>
          <p:nvPr/>
        </p:nvSpPr>
        <p:spPr bwMode="auto">
          <a:xfrm>
            <a:off x="3005341" y="3366792"/>
            <a:ext cx="433493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2" name="Line 85"/>
          <p:cNvSpPr>
            <a:spLocks noChangeAspect="1" noChangeShapeType="1"/>
          </p:cNvSpPr>
          <p:nvPr/>
        </p:nvSpPr>
        <p:spPr bwMode="auto">
          <a:xfrm>
            <a:off x="3944576" y="3366792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33" name="Group 86"/>
          <p:cNvGrpSpPr/>
          <p:nvPr/>
        </p:nvGrpSpPr>
        <p:grpSpPr bwMode="auto">
          <a:xfrm>
            <a:off x="1632611" y="4664262"/>
            <a:ext cx="144498" cy="72249"/>
            <a:chOff x="3888" y="2832"/>
            <a:chExt cx="96" cy="48"/>
          </a:xfrm>
        </p:grpSpPr>
        <p:sp>
          <p:nvSpPr>
            <p:cNvPr id="534" name="Line 87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35" name="Line 88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36" name="Line 89"/>
          <p:cNvSpPr>
            <a:spLocks noChangeAspect="1" noChangeShapeType="1"/>
          </p:cNvSpPr>
          <p:nvPr/>
        </p:nvSpPr>
        <p:spPr bwMode="auto">
          <a:xfrm>
            <a:off x="1704860" y="4447515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7" name="Line 90"/>
          <p:cNvSpPr>
            <a:spLocks noChangeAspect="1" noChangeShapeType="1"/>
          </p:cNvSpPr>
          <p:nvPr/>
        </p:nvSpPr>
        <p:spPr bwMode="auto">
          <a:xfrm>
            <a:off x="1704860" y="4447515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8" name="Line 91"/>
          <p:cNvSpPr>
            <a:spLocks noChangeAspect="1" noChangeShapeType="1"/>
          </p:cNvSpPr>
          <p:nvPr/>
        </p:nvSpPr>
        <p:spPr bwMode="auto">
          <a:xfrm>
            <a:off x="1704860" y="4736510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9" name="Line 92"/>
          <p:cNvSpPr>
            <a:spLocks noChangeShapeType="1"/>
          </p:cNvSpPr>
          <p:nvPr/>
        </p:nvSpPr>
        <p:spPr bwMode="auto">
          <a:xfrm>
            <a:off x="1451990" y="2933299"/>
            <a:ext cx="36124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40" name="Rectangle 93"/>
          <p:cNvSpPr>
            <a:spLocks noChangeArrowheads="1"/>
          </p:cNvSpPr>
          <p:nvPr/>
        </p:nvSpPr>
        <p:spPr bwMode="auto">
          <a:xfrm>
            <a:off x="3366585" y="4555698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41" name="Rectangle 94"/>
          <p:cNvSpPr>
            <a:spLocks noChangeArrowheads="1"/>
          </p:cNvSpPr>
          <p:nvPr/>
        </p:nvSpPr>
        <p:spPr bwMode="auto">
          <a:xfrm>
            <a:off x="4956061" y="4739521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42" name="Group 95"/>
          <p:cNvGrpSpPr/>
          <p:nvPr/>
        </p:nvGrpSpPr>
        <p:grpSpPr bwMode="auto">
          <a:xfrm>
            <a:off x="4739314" y="4667272"/>
            <a:ext cx="144498" cy="72249"/>
            <a:chOff x="3888" y="2832"/>
            <a:chExt cx="96" cy="48"/>
          </a:xfrm>
        </p:grpSpPr>
        <p:sp>
          <p:nvSpPr>
            <p:cNvPr id="543" name="Line 96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44" name="Line 97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45" name="Line 98"/>
          <p:cNvSpPr>
            <a:spLocks noChangeAspect="1" noChangeShapeType="1"/>
          </p:cNvSpPr>
          <p:nvPr/>
        </p:nvSpPr>
        <p:spPr bwMode="auto">
          <a:xfrm>
            <a:off x="4811563" y="4450525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46" name="Line 99"/>
          <p:cNvSpPr>
            <a:spLocks noChangeAspect="1" noChangeShapeType="1"/>
          </p:cNvSpPr>
          <p:nvPr/>
        </p:nvSpPr>
        <p:spPr bwMode="auto">
          <a:xfrm>
            <a:off x="4522567" y="4450525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47" name="Line 100"/>
          <p:cNvSpPr>
            <a:spLocks noChangeAspect="1" noChangeShapeType="1"/>
          </p:cNvSpPr>
          <p:nvPr/>
        </p:nvSpPr>
        <p:spPr bwMode="auto">
          <a:xfrm>
            <a:off x="4811563" y="4739521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48" name="Group 101"/>
          <p:cNvGrpSpPr/>
          <p:nvPr/>
        </p:nvGrpSpPr>
        <p:grpSpPr bwMode="auto">
          <a:xfrm>
            <a:off x="1632612" y="2283058"/>
            <a:ext cx="3251200" cy="288996"/>
            <a:chOff x="1752" y="1248"/>
            <a:chExt cx="2160" cy="192"/>
          </a:xfrm>
        </p:grpSpPr>
        <p:grpSp>
          <p:nvGrpSpPr>
            <p:cNvPr id="549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556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7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8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9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60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550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551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2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3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4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5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561" name="Line 114"/>
          <p:cNvSpPr>
            <a:spLocks noChangeShapeType="1"/>
          </p:cNvSpPr>
          <p:nvPr/>
        </p:nvSpPr>
        <p:spPr bwMode="auto">
          <a:xfrm>
            <a:off x="1993856" y="2150602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2" name="Line 115"/>
          <p:cNvSpPr>
            <a:spLocks noChangeShapeType="1"/>
          </p:cNvSpPr>
          <p:nvPr/>
        </p:nvSpPr>
        <p:spPr bwMode="auto">
          <a:xfrm>
            <a:off x="4522567" y="2138561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3" name="Line 116"/>
          <p:cNvSpPr>
            <a:spLocks noChangeShapeType="1"/>
          </p:cNvSpPr>
          <p:nvPr/>
        </p:nvSpPr>
        <p:spPr bwMode="auto">
          <a:xfrm flipH="1">
            <a:off x="1488114" y="2427556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4" name="Line 117"/>
          <p:cNvSpPr>
            <a:spLocks noChangeShapeType="1"/>
          </p:cNvSpPr>
          <p:nvPr/>
        </p:nvSpPr>
        <p:spPr bwMode="auto">
          <a:xfrm flipH="1">
            <a:off x="4883811" y="2427556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5" name="Rectangle 118"/>
          <p:cNvSpPr>
            <a:spLocks noChangeArrowheads="1"/>
          </p:cNvSpPr>
          <p:nvPr/>
        </p:nvSpPr>
        <p:spPr bwMode="auto">
          <a:xfrm>
            <a:off x="5006361" y="2460480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zh-CN" altLang="en-US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预充</a:t>
            </a:r>
            <a:endParaRPr lang="zh-CN" altLang="en-US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66" name="Rectangle 119"/>
          <p:cNvSpPr>
            <a:spLocks noChangeArrowheads="1"/>
          </p:cNvSpPr>
          <p:nvPr/>
        </p:nvSpPr>
        <p:spPr bwMode="auto">
          <a:xfrm>
            <a:off x="4161322" y="2283058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67" name="Rectangle 120"/>
          <p:cNvSpPr>
            <a:spLocks noChangeArrowheads="1"/>
          </p:cNvSpPr>
          <p:nvPr/>
        </p:nvSpPr>
        <p:spPr bwMode="auto">
          <a:xfrm>
            <a:off x="2066105" y="2355307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69" name="Rectangle 122"/>
          <p:cNvSpPr>
            <a:spLocks noChangeArrowheads="1"/>
          </p:cNvSpPr>
          <p:nvPr/>
        </p:nvSpPr>
        <p:spPr bwMode="auto">
          <a:xfrm>
            <a:off x="4193620" y="2063710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0" name="Rectangle 123"/>
          <p:cNvSpPr>
            <a:spLocks noChangeArrowheads="1"/>
          </p:cNvSpPr>
          <p:nvPr/>
        </p:nvSpPr>
        <p:spPr bwMode="auto">
          <a:xfrm>
            <a:off x="428007" y="3048074"/>
            <a:ext cx="1417084" cy="46395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571" name="Rectangle 124"/>
          <p:cNvSpPr>
            <a:spLocks noChangeArrowheads="1"/>
          </p:cNvSpPr>
          <p:nvPr/>
        </p:nvSpPr>
        <p:spPr bwMode="auto">
          <a:xfrm>
            <a:off x="2571695" y="5802829"/>
            <a:ext cx="1521800" cy="39796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572" name="Rectangle 125"/>
          <p:cNvSpPr>
            <a:spLocks noChangeArrowheads="1"/>
          </p:cNvSpPr>
          <p:nvPr/>
        </p:nvSpPr>
        <p:spPr bwMode="auto">
          <a:xfrm>
            <a:off x="2513392" y="3039277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573" name="Rectangle 126"/>
          <p:cNvSpPr>
            <a:spLocks noChangeArrowheads="1"/>
          </p:cNvSpPr>
          <p:nvPr/>
        </p:nvSpPr>
        <p:spPr bwMode="auto">
          <a:xfrm>
            <a:off x="3836203" y="3077796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74" name="Rectangle 127"/>
          <p:cNvSpPr>
            <a:spLocks noChangeArrowheads="1"/>
          </p:cNvSpPr>
          <p:nvPr/>
        </p:nvSpPr>
        <p:spPr bwMode="auto">
          <a:xfrm>
            <a:off x="2680220" y="4161530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5" name="Rectangle 128"/>
          <p:cNvSpPr>
            <a:spLocks noChangeArrowheads="1"/>
          </p:cNvSpPr>
          <p:nvPr/>
        </p:nvSpPr>
        <p:spPr bwMode="auto">
          <a:xfrm>
            <a:off x="3330460" y="4161530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6" name="Rectangle 129"/>
          <p:cNvSpPr>
            <a:spLocks noChangeArrowheads="1"/>
          </p:cNvSpPr>
          <p:nvPr/>
        </p:nvSpPr>
        <p:spPr bwMode="auto">
          <a:xfrm>
            <a:off x="1307491" y="4450525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7" name="Rectangle 130"/>
          <p:cNvSpPr>
            <a:spLocks noChangeArrowheads="1"/>
          </p:cNvSpPr>
          <p:nvPr/>
        </p:nvSpPr>
        <p:spPr bwMode="auto">
          <a:xfrm>
            <a:off x="4920171" y="4235401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80" name="Rectangle 134"/>
          <p:cNvSpPr>
            <a:spLocks noChangeArrowheads="1"/>
          </p:cNvSpPr>
          <p:nvPr/>
        </p:nvSpPr>
        <p:spPr bwMode="auto">
          <a:xfrm>
            <a:off x="2117776" y="4884018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81" name="Group 136"/>
          <p:cNvGrpSpPr/>
          <p:nvPr/>
        </p:nvGrpSpPr>
        <p:grpSpPr bwMode="auto">
          <a:xfrm>
            <a:off x="4265124" y="4934319"/>
            <a:ext cx="216747" cy="288996"/>
            <a:chOff x="5040" y="2688"/>
            <a:chExt cx="144" cy="192"/>
          </a:xfrm>
        </p:grpSpPr>
        <p:sp>
          <p:nvSpPr>
            <p:cNvPr id="582" name="Rectangle 137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517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" name="Line 138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86" name="Line 40"/>
          <p:cNvSpPr>
            <a:spLocks noChangeShapeType="1"/>
          </p:cNvSpPr>
          <p:nvPr/>
        </p:nvSpPr>
        <p:spPr bwMode="auto">
          <a:xfrm>
            <a:off x="4522567" y="2523888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87" name="Group 141"/>
          <p:cNvGrpSpPr/>
          <p:nvPr/>
        </p:nvGrpSpPr>
        <p:grpSpPr bwMode="auto">
          <a:xfrm>
            <a:off x="4522567" y="4450525"/>
            <a:ext cx="361244" cy="288996"/>
            <a:chOff x="4392" y="2248"/>
            <a:chExt cx="240" cy="192"/>
          </a:xfrm>
        </p:grpSpPr>
        <p:grpSp>
          <p:nvGrpSpPr>
            <p:cNvPr id="588" name="Group 95"/>
            <p:cNvGrpSpPr/>
            <p:nvPr/>
          </p:nvGrpSpPr>
          <p:grpSpPr bwMode="auto">
            <a:xfrm>
              <a:off x="4536" y="2392"/>
              <a:ext cx="96" cy="48"/>
              <a:chOff x="3888" y="2832"/>
              <a:chExt cx="96" cy="48"/>
            </a:xfrm>
          </p:grpSpPr>
          <p:sp>
            <p:nvSpPr>
              <p:cNvPr id="591" name="Line 96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92" name="Line 97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sp>
          <p:nvSpPr>
            <p:cNvPr id="589" name="Line 98"/>
            <p:cNvSpPr>
              <a:spLocks noChangeAspect="1" noChangeShapeType="1"/>
            </p:cNvSpPr>
            <p:nvPr/>
          </p:nvSpPr>
          <p:spPr bwMode="auto">
            <a:xfrm>
              <a:off x="4584" y="224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90" name="Line 99"/>
            <p:cNvSpPr>
              <a:spLocks noChangeAspect="1" noChangeShapeType="1"/>
            </p:cNvSpPr>
            <p:nvPr/>
          </p:nvSpPr>
          <p:spPr bwMode="auto">
            <a:xfrm>
              <a:off x="4392" y="2248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93" name="Rectangle 166"/>
          <p:cNvSpPr>
            <a:spLocks noChangeArrowheads="1"/>
          </p:cNvSpPr>
          <p:nvPr/>
        </p:nvSpPr>
        <p:spPr bwMode="auto">
          <a:xfrm>
            <a:off x="6584709" y="3127925"/>
            <a:ext cx="3369176" cy="10755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37144" indent="-337144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2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2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地址选通信号撤销</a:t>
            </a:r>
            <a:endParaRPr lang="zh-CN" altLang="en-US" sz="227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37144" indent="-337144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2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2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地址选通信号撤销</a:t>
            </a:r>
          </a:p>
        </p:txBody>
      </p:sp>
      <p:sp>
        <p:nvSpPr>
          <p:cNvPr id="594" name="Rectangle 122"/>
          <p:cNvSpPr>
            <a:spLocks noChangeArrowheads="1"/>
          </p:cNvSpPr>
          <p:nvPr/>
        </p:nvSpPr>
        <p:spPr bwMode="auto">
          <a:xfrm>
            <a:off x="2126312" y="2090395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7" name="Freeform 133"/>
          <p:cNvSpPr/>
          <p:nvPr/>
        </p:nvSpPr>
        <p:spPr bwMode="auto">
          <a:xfrm>
            <a:off x="3248458" y="3808346"/>
            <a:ext cx="823088" cy="493853"/>
          </a:xfrm>
          <a:custGeom>
            <a:avLst/>
            <a:gdLst>
              <a:gd name="T0" fmla="*/ 2147483647 w 1091"/>
              <a:gd name="T1" fmla="*/ 2147483647 h 772"/>
              <a:gd name="T2" fmla="*/ 2147483647 w 1091"/>
              <a:gd name="T3" fmla="*/ 2147483647 h 772"/>
              <a:gd name="T4" fmla="*/ 2147483647 w 1091"/>
              <a:gd name="T5" fmla="*/ 2147483647 h 772"/>
              <a:gd name="T6" fmla="*/ 2147483647 w 1091"/>
              <a:gd name="T7" fmla="*/ 2147483647 h 772"/>
              <a:gd name="T8" fmla="*/ 2147483647 w 1091"/>
              <a:gd name="T9" fmla="*/ 2147483647 h 772"/>
              <a:gd name="T10" fmla="*/ 2147483647 w 1091"/>
              <a:gd name="T11" fmla="*/ 2147483647 h 772"/>
              <a:gd name="T12" fmla="*/ 2147483647 w 1091"/>
              <a:gd name="T13" fmla="*/ 2147483647 h 772"/>
              <a:gd name="T14" fmla="*/ 2147483647 w 1091"/>
              <a:gd name="T15" fmla="*/ 2147483647 h 772"/>
              <a:gd name="T16" fmla="*/ 2147483647 w 1091"/>
              <a:gd name="T17" fmla="*/ 2147483647 h 772"/>
              <a:gd name="T18" fmla="*/ 2147483647 w 1091"/>
              <a:gd name="T19" fmla="*/ 2147483647 h 772"/>
              <a:gd name="T20" fmla="*/ 2147483647 w 1091"/>
              <a:gd name="T21" fmla="*/ 2147483647 h 77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91"/>
              <a:gd name="T34" fmla="*/ 0 h 772"/>
              <a:gd name="T35" fmla="*/ 1091 w 1091"/>
              <a:gd name="T36" fmla="*/ 772 h 77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91" h="772">
                <a:moveTo>
                  <a:pt x="27" y="772"/>
                </a:moveTo>
                <a:cubicBezTo>
                  <a:pt x="15" y="563"/>
                  <a:pt x="0" y="358"/>
                  <a:pt x="67" y="156"/>
                </a:cubicBezTo>
                <a:cubicBezTo>
                  <a:pt x="70" y="132"/>
                  <a:pt x="72" y="108"/>
                  <a:pt x="75" y="84"/>
                </a:cubicBezTo>
                <a:cubicBezTo>
                  <a:pt x="87" y="0"/>
                  <a:pt x="141" y="26"/>
                  <a:pt x="227" y="20"/>
                </a:cubicBezTo>
                <a:cubicBezTo>
                  <a:pt x="304" y="23"/>
                  <a:pt x="382" y="23"/>
                  <a:pt x="459" y="28"/>
                </a:cubicBezTo>
                <a:cubicBezTo>
                  <a:pt x="517" y="32"/>
                  <a:pt x="566" y="66"/>
                  <a:pt x="619" y="84"/>
                </a:cubicBezTo>
                <a:cubicBezTo>
                  <a:pt x="630" y="92"/>
                  <a:pt x="639" y="102"/>
                  <a:pt x="651" y="108"/>
                </a:cubicBezTo>
                <a:cubicBezTo>
                  <a:pt x="666" y="116"/>
                  <a:pt x="685" y="115"/>
                  <a:pt x="699" y="124"/>
                </a:cubicBezTo>
                <a:cubicBezTo>
                  <a:pt x="755" y="162"/>
                  <a:pt x="814" y="198"/>
                  <a:pt x="875" y="228"/>
                </a:cubicBezTo>
                <a:cubicBezTo>
                  <a:pt x="899" y="265"/>
                  <a:pt x="935" y="272"/>
                  <a:pt x="971" y="292"/>
                </a:cubicBezTo>
                <a:cubicBezTo>
                  <a:pt x="1017" y="318"/>
                  <a:pt x="1037" y="348"/>
                  <a:pt x="1091" y="348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 sz="1707"/>
          </a:p>
        </p:txBody>
      </p:sp>
      <p:sp>
        <p:nvSpPr>
          <p:cNvPr id="218" name="Rectangle 166"/>
          <p:cNvSpPr>
            <a:spLocks noChangeArrowheads="1"/>
          </p:cNvSpPr>
          <p:nvPr/>
        </p:nvSpPr>
        <p:spPr bwMode="auto">
          <a:xfrm>
            <a:off x="6608487" y="4183307"/>
            <a:ext cx="3369176" cy="10517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37144" indent="-337144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栅极电容容量有限，可持续的时间很短</a:t>
            </a:r>
            <a:endParaRPr lang="zh-CN" altLang="en-US" sz="2275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标题 1">
            <a:extLst>
              <a:ext uri="{FF2B5EF4-FFF2-40B4-BE49-F238E27FC236}">
                <a16:creationId xmlns:a16="http://schemas.microsoft.com/office/drawing/2014/main" id="{42FF7B9E-CE0C-408D-9165-96FD0D38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" grpId="0"/>
      <p:bldP spid="217" grpId="0" uiExpand="1" animBg="1"/>
      <p:bldP spid="2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"/>
          <p:cNvGrpSpPr/>
          <p:nvPr/>
        </p:nvGrpSpPr>
        <p:grpSpPr bwMode="auto">
          <a:xfrm>
            <a:off x="2066105" y="3005548"/>
            <a:ext cx="2384213" cy="361244"/>
            <a:chOff x="2040" y="1728"/>
            <a:chExt cx="1584" cy="240"/>
          </a:xfrm>
        </p:grpSpPr>
        <p:grpSp>
          <p:nvGrpSpPr>
            <p:cNvPr id="257" name="Group 26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264" name="Line 27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6" name="Line 28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7" name="Line 29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9" name="Line 30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70" name="Line 31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258" name="Group 32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259" name="Line 33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0" name="Line 34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1" name="Line 35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2" name="Line 36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63" name="Line 37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grpSp>
        <p:nvGrpSpPr>
          <p:cNvPr id="645" name="Group 25"/>
          <p:cNvGrpSpPr/>
          <p:nvPr/>
        </p:nvGrpSpPr>
        <p:grpSpPr bwMode="auto">
          <a:xfrm>
            <a:off x="2065453" y="3005548"/>
            <a:ext cx="2384213" cy="361244"/>
            <a:chOff x="2040" y="1728"/>
            <a:chExt cx="1584" cy="240"/>
          </a:xfrm>
        </p:grpSpPr>
        <p:grpSp>
          <p:nvGrpSpPr>
            <p:cNvPr id="646" name="Group 26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653" name="Line 27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4" name="Line 28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5" name="Line 29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6" name="Line 30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7" name="Line 31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647" name="Group 32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648" name="Line 33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49" name="Line 34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0" name="Line 35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1" name="Line 36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52" name="Line 37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2" y="912830"/>
            <a:ext cx="5402511" cy="459986"/>
            <a:chOff x="-96347" y="0"/>
            <a:chExt cx="5282512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7" y="31744"/>
              <a:ext cx="35709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存储单元的工作原理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122459" y="1756111"/>
            <a:ext cx="2238802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75" dirty="0">
                <a:solidFill>
                  <a:srgbClr val="515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刷新操作</a:t>
            </a:r>
          </a:p>
        </p:txBody>
      </p:sp>
      <p:sp>
        <p:nvSpPr>
          <p:cNvPr id="231" name="Line 40"/>
          <p:cNvSpPr>
            <a:spLocks noChangeShapeType="1"/>
          </p:cNvSpPr>
          <p:nvPr/>
        </p:nvSpPr>
        <p:spPr bwMode="auto">
          <a:xfrm>
            <a:off x="4522567" y="2511847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32" name="Rectangle 3"/>
          <p:cNvSpPr>
            <a:spLocks noChangeArrowheads="1"/>
          </p:cNvSpPr>
          <p:nvPr/>
        </p:nvSpPr>
        <p:spPr bwMode="auto">
          <a:xfrm>
            <a:off x="982372" y="4808760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3" name="Line 4"/>
          <p:cNvSpPr>
            <a:spLocks noChangeAspect="1" noChangeShapeType="1"/>
          </p:cNvSpPr>
          <p:nvPr/>
        </p:nvSpPr>
        <p:spPr bwMode="auto">
          <a:xfrm>
            <a:off x="2571847" y="3366792"/>
            <a:ext cx="43349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35" name="Group 5"/>
          <p:cNvGrpSpPr>
            <a:grpSpLocks noChangeAspect="1"/>
          </p:cNvGrpSpPr>
          <p:nvPr/>
        </p:nvGrpSpPr>
        <p:grpSpPr bwMode="auto">
          <a:xfrm>
            <a:off x="2571847" y="3800285"/>
            <a:ext cx="361244" cy="288996"/>
            <a:chOff x="3360" y="2544"/>
            <a:chExt cx="240" cy="192"/>
          </a:xfrm>
        </p:grpSpPr>
        <p:sp>
          <p:nvSpPr>
            <p:cNvPr id="236" name="Line 6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7" name="Line 7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8" name="Line 8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9" name="Line 9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0" name="Line 10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241" name="Line 11"/>
          <p:cNvSpPr>
            <a:spLocks noChangeAspect="1" noChangeShapeType="1"/>
          </p:cNvSpPr>
          <p:nvPr/>
        </p:nvSpPr>
        <p:spPr bwMode="auto">
          <a:xfrm>
            <a:off x="2571847" y="3366792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42" name="Group 12"/>
          <p:cNvGrpSpPr>
            <a:grpSpLocks noChangeAspect="1"/>
          </p:cNvGrpSpPr>
          <p:nvPr/>
        </p:nvGrpSpPr>
        <p:grpSpPr bwMode="auto">
          <a:xfrm>
            <a:off x="3583332" y="3800285"/>
            <a:ext cx="361244" cy="288996"/>
            <a:chOff x="4032" y="2544"/>
            <a:chExt cx="240" cy="192"/>
          </a:xfrm>
        </p:grpSpPr>
        <p:sp>
          <p:nvSpPr>
            <p:cNvPr id="243" name="Line 13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4" name="Line 14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6" name="Line 15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7" name="Line 16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48" name="Line 17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249" name="Line 18"/>
          <p:cNvSpPr>
            <a:spLocks noChangeAspect="1" noChangeShapeType="1"/>
          </p:cNvSpPr>
          <p:nvPr/>
        </p:nvSpPr>
        <p:spPr bwMode="auto">
          <a:xfrm>
            <a:off x="3583332" y="3366792"/>
            <a:ext cx="3612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0" name="Line 19"/>
          <p:cNvSpPr>
            <a:spLocks noChangeShapeType="1"/>
          </p:cNvSpPr>
          <p:nvPr/>
        </p:nvSpPr>
        <p:spPr bwMode="auto">
          <a:xfrm flipV="1">
            <a:off x="3077589" y="3366792"/>
            <a:ext cx="505742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1" name="Line 20"/>
          <p:cNvSpPr>
            <a:spLocks noChangeAspect="1" noChangeShapeType="1"/>
          </p:cNvSpPr>
          <p:nvPr/>
        </p:nvSpPr>
        <p:spPr bwMode="auto">
          <a:xfrm>
            <a:off x="2571847" y="4450525"/>
            <a:ext cx="137272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2" name="Line 21"/>
          <p:cNvSpPr>
            <a:spLocks noChangeAspect="1" noChangeShapeType="1"/>
          </p:cNvSpPr>
          <p:nvPr/>
        </p:nvSpPr>
        <p:spPr bwMode="auto">
          <a:xfrm>
            <a:off x="2571847" y="4017032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3" name="Line 22"/>
          <p:cNvSpPr>
            <a:spLocks noChangeAspect="1" noChangeShapeType="1"/>
          </p:cNvSpPr>
          <p:nvPr/>
        </p:nvSpPr>
        <p:spPr bwMode="auto">
          <a:xfrm>
            <a:off x="3944576" y="4017032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4" name="Line 23"/>
          <p:cNvSpPr>
            <a:spLocks noChangeAspect="1" noChangeShapeType="1"/>
          </p:cNvSpPr>
          <p:nvPr/>
        </p:nvSpPr>
        <p:spPr bwMode="auto">
          <a:xfrm>
            <a:off x="3944576" y="3366792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55" name="Line 24"/>
          <p:cNvSpPr>
            <a:spLocks noChangeAspect="1" noChangeShapeType="1"/>
          </p:cNvSpPr>
          <p:nvPr/>
        </p:nvSpPr>
        <p:spPr bwMode="auto">
          <a:xfrm>
            <a:off x="2282851" y="3366792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71" name="Line 38"/>
          <p:cNvSpPr>
            <a:spLocks noChangeShapeType="1"/>
          </p:cNvSpPr>
          <p:nvPr/>
        </p:nvSpPr>
        <p:spPr bwMode="auto">
          <a:xfrm>
            <a:off x="1993856" y="2499805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72" name="Line 39"/>
          <p:cNvSpPr>
            <a:spLocks noChangeShapeType="1"/>
          </p:cNvSpPr>
          <p:nvPr/>
        </p:nvSpPr>
        <p:spPr bwMode="auto">
          <a:xfrm flipH="1">
            <a:off x="1993856" y="3366792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73" name="Line 41"/>
          <p:cNvSpPr>
            <a:spLocks noChangeShapeType="1"/>
          </p:cNvSpPr>
          <p:nvPr/>
        </p:nvSpPr>
        <p:spPr bwMode="auto">
          <a:xfrm flipH="1">
            <a:off x="4378069" y="3366792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74" name="Group 42"/>
          <p:cNvGrpSpPr/>
          <p:nvPr/>
        </p:nvGrpSpPr>
        <p:grpSpPr bwMode="auto">
          <a:xfrm>
            <a:off x="3222087" y="4450525"/>
            <a:ext cx="72249" cy="216747"/>
            <a:chOff x="3744" y="2880"/>
            <a:chExt cx="96" cy="288"/>
          </a:xfrm>
        </p:grpSpPr>
        <p:sp>
          <p:nvSpPr>
            <p:cNvPr id="275" name="Line 43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76" name="Oval 44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 sz="1707"/>
            </a:p>
          </p:txBody>
        </p:sp>
      </p:grpSp>
      <p:sp>
        <p:nvSpPr>
          <p:cNvPr id="277" name="Line 45"/>
          <p:cNvSpPr>
            <a:spLocks noChangeShapeType="1"/>
          </p:cNvSpPr>
          <p:nvPr/>
        </p:nvSpPr>
        <p:spPr bwMode="auto">
          <a:xfrm>
            <a:off x="2210603" y="2933299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78" name="Line 46"/>
          <p:cNvSpPr>
            <a:spLocks noChangeShapeType="1"/>
          </p:cNvSpPr>
          <p:nvPr/>
        </p:nvSpPr>
        <p:spPr bwMode="auto">
          <a:xfrm>
            <a:off x="4305820" y="2933299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79" name="Group 47"/>
          <p:cNvGrpSpPr/>
          <p:nvPr/>
        </p:nvGrpSpPr>
        <p:grpSpPr bwMode="auto">
          <a:xfrm>
            <a:off x="1993856" y="5317512"/>
            <a:ext cx="2528711" cy="288996"/>
            <a:chOff x="1992" y="3264"/>
            <a:chExt cx="1680" cy="192"/>
          </a:xfrm>
        </p:grpSpPr>
        <p:grpSp>
          <p:nvGrpSpPr>
            <p:cNvPr id="280" name="Group 48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287" name="Line 4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8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9" name="Line 5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90" name="Line 5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91" name="Line 5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281" name="Group 54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282" name="Line 5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3" name="Line 5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4" name="Line 5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5" name="Line 5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286" name="Line 5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292" name="Line 60"/>
          <p:cNvSpPr>
            <a:spLocks noChangeShapeType="1"/>
          </p:cNvSpPr>
          <p:nvPr/>
        </p:nvSpPr>
        <p:spPr bwMode="auto">
          <a:xfrm>
            <a:off x="2355101" y="5462010"/>
            <a:ext cx="180622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3" name="Line 61"/>
          <p:cNvSpPr>
            <a:spLocks noChangeShapeType="1"/>
          </p:cNvSpPr>
          <p:nvPr/>
        </p:nvSpPr>
        <p:spPr bwMode="auto">
          <a:xfrm>
            <a:off x="1993856" y="5534259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4" name="Line 62"/>
          <p:cNvSpPr>
            <a:spLocks noChangeShapeType="1"/>
          </p:cNvSpPr>
          <p:nvPr/>
        </p:nvSpPr>
        <p:spPr bwMode="auto">
          <a:xfrm>
            <a:off x="4522567" y="5534259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5" name="Line 63"/>
          <p:cNvSpPr>
            <a:spLocks noChangeShapeType="1"/>
          </p:cNvSpPr>
          <p:nvPr/>
        </p:nvSpPr>
        <p:spPr bwMode="auto">
          <a:xfrm>
            <a:off x="3222087" y="5462010"/>
            <a:ext cx="0" cy="30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6" name="Rectangle 64"/>
          <p:cNvSpPr>
            <a:spLocks noChangeArrowheads="1"/>
          </p:cNvSpPr>
          <p:nvPr/>
        </p:nvSpPr>
        <p:spPr bwMode="auto">
          <a:xfrm>
            <a:off x="2282851" y="387253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97" name="Rectangle 65"/>
          <p:cNvSpPr>
            <a:spLocks noChangeArrowheads="1"/>
          </p:cNvSpPr>
          <p:nvPr/>
        </p:nvSpPr>
        <p:spPr bwMode="auto">
          <a:xfrm>
            <a:off x="4089074" y="387253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98" name="Rectangle 66"/>
          <p:cNvSpPr>
            <a:spLocks noChangeArrowheads="1"/>
          </p:cNvSpPr>
          <p:nvPr/>
        </p:nvSpPr>
        <p:spPr bwMode="auto">
          <a:xfrm>
            <a:off x="2096542" y="336679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00" name="Rectangle 67"/>
          <p:cNvSpPr>
            <a:spLocks noChangeArrowheads="1"/>
          </p:cNvSpPr>
          <p:nvPr/>
        </p:nvSpPr>
        <p:spPr bwMode="auto">
          <a:xfrm>
            <a:off x="1704860" y="531751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25" name="Rectangle 68"/>
          <p:cNvSpPr>
            <a:spLocks noChangeArrowheads="1"/>
          </p:cNvSpPr>
          <p:nvPr/>
        </p:nvSpPr>
        <p:spPr bwMode="auto">
          <a:xfrm>
            <a:off x="4594816" y="531751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6" name="Rectangle 69"/>
          <p:cNvSpPr>
            <a:spLocks noChangeArrowheads="1"/>
          </p:cNvSpPr>
          <p:nvPr/>
        </p:nvSpPr>
        <p:spPr bwMode="auto">
          <a:xfrm>
            <a:off x="4305820" y="336679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7" name="Rectangle 70"/>
          <p:cNvSpPr>
            <a:spLocks noChangeArrowheads="1"/>
          </p:cNvSpPr>
          <p:nvPr/>
        </p:nvSpPr>
        <p:spPr bwMode="auto">
          <a:xfrm>
            <a:off x="2029980" y="5823254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8" name="Rectangle 71"/>
          <p:cNvSpPr>
            <a:spLocks noChangeArrowheads="1"/>
          </p:cNvSpPr>
          <p:nvPr/>
        </p:nvSpPr>
        <p:spPr bwMode="auto">
          <a:xfrm flipV="1">
            <a:off x="4161323" y="5895503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u="sng" dirty="0">
                <a:latin typeface="Times New Roman" panose="02020603050405020304" pitchFamily="18" charset="0"/>
                <a:ea typeface="宋体" panose="02010600030101010101" pitchFamily="2" charset="-122"/>
              </a:rPr>
              <a:t>O/I</a:t>
            </a:r>
            <a:endParaRPr lang="en-US" altLang="zh-CN" sz="1517" u="sng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19" name="Group 72"/>
          <p:cNvGrpSpPr/>
          <p:nvPr/>
        </p:nvGrpSpPr>
        <p:grpSpPr bwMode="auto">
          <a:xfrm>
            <a:off x="2860843" y="4161530"/>
            <a:ext cx="144498" cy="72249"/>
            <a:chOff x="3888" y="2832"/>
            <a:chExt cx="96" cy="48"/>
          </a:xfrm>
        </p:grpSpPr>
        <p:sp>
          <p:nvSpPr>
            <p:cNvPr id="520" name="Line 73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21" name="Line 74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22" name="Line 75"/>
          <p:cNvSpPr>
            <a:spLocks noChangeAspect="1" noChangeShapeType="1"/>
          </p:cNvSpPr>
          <p:nvPr/>
        </p:nvSpPr>
        <p:spPr bwMode="auto">
          <a:xfrm>
            <a:off x="2933092" y="394478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23" name="Line 76"/>
          <p:cNvSpPr>
            <a:spLocks noChangeAspect="1" noChangeShapeType="1"/>
          </p:cNvSpPr>
          <p:nvPr/>
        </p:nvSpPr>
        <p:spPr bwMode="auto">
          <a:xfrm>
            <a:off x="2933091" y="3944783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24" name="Line 77"/>
          <p:cNvSpPr>
            <a:spLocks noChangeAspect="1" noChangeShapeType="1"/>
          </p:cNvSpPr>
          <p:nvPr/>
        </p:nvSpPr>
        <p:spPr bwMode="auto">
          <a:xfrm>
            <a:off x="2933092" y="4233779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25" name="Group 78"/>
          <p:cNvGrpSpPr/>
          <p:nvPr/>
        </p:nvGrpSpPr>
        <p:grpSpPr bwMode="auto">
          <a:xfrm>
            <a:off x="3511083" y="4161530"/>
            <a:ext cx="144498" cy="72249"/>
            <a:chOff x="3888" y="2832"/>
            <a:chExt cx="96" cy="48"/>
          </a:xfrm>
        </p:grpSpPr>
        <p:sp>
          <p:nvSpPr>
            <p:cNvPr id="526" name="Line 79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27" name="Line 80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28" name="Line 81"/>
          <p:cNvSpPr>
            <a:spLocks noChangeAspect="1" noChangeShapeType="1"/>
          </p:cNvSpPr>
          <p:nvPr/>
        </p:nvSpPr>
        <p:spPr bwMode="auto">
          <a:xfrm>
            <a:off x="3583332" y="394478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29" name="Line 82"/>
          <p:cNvSpPr>
            <a:spLocks noChangeAspect="1" noChangeShapeType="1"/>
          </p:cNvSpPr>
          <p:nvPr/>
        </p:nvSpPr>
        <p:spPr bwMode="auto">
          <a:xfrm>
            <a:off x="3583332" y="4233779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0" name="Line 83"/>
          <p:cNvSpPr>
            <a:spLocks noChangeAspect="1" noChangeShapeType="1"/>
          </p:cNvSpPr>
          <p:nvPr/>
        </p:nvSpPr>
        <p:spPr bwMode="auto">
          <a:xfrm>
            <a:off x="3438834" y="3944783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1" name="Line 84"/>
          <p:cNvSpPr>
            <a:spLocks noChangeShapeType="1"/>
          </p:cNvSpPr>
          <p:nvPr/>
        </p:nvSpPr>
        <p:spPr bwMode="auto">
          <a:xfrm>
            <a:off x="3005341" y="3366792"/>
            <a:ext cx="433493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2" name="Line 85"/>
          <p:cNvSpPr>
            <a:spLocks noChangeAspect="1" noChangeShapeType="1"/>
          </p:cNvSpPr>
          <p:nvPr/>
        </p:nvSpPr>
        <p:spPr bwMode="auto">
          <a:xfrm>
            <a:off x="3944576" y="3366792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33" name="Group 86"/>
          <p:cNvGrpSpPr/>
          <p:nvPr/>
        </p:nvGrpSpPr>
        <p:grpSpPr bwMode="auto">
          <a:xfrm>
            <a:off x="1632611" y="4664262"/>
            <a:ext cx="144498" cy="72249"/>
            <a:chOff x="3888" y="2832"/>
            <a:chExt cx="96" cy="48"/>
          </a:xfrm>
        </p:grpSpPr>
        <p:sp>
          <p:nvSpPr>
            <p:cNvPr id="534" name="Line 87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35" name="Line 88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36" name="Line 89"/>
          <p:cNvSpPr>
            <a:spLocks noChangeAspect="1" noChangeShapeType="1"/>
          </p:cNvSpPr>
          <p:nvPr/>
        </p:nvSpPr>
        <p:spPr bwMode="auto">
          <a:xfrm>
            <a:off x="1704860" y="4447515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7" name="Line 90"/>
          <p:cNvSpPr>
            <a:spLocks noChangeAspect="1" noChangeShapeType="1"/>
          </p:cNvSpPr>
          <p:nvPr/>
        </p:nvSpPr>
        <p:spPr bwMode="auto">
          <a:xfrm>
            <a:off x="1704860" y="4447515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8" name="Line 91"/>
          <p:cNvSpPr>
            <a:spLocks noChangeAspect="1" noChangeShapeType="1"/>
          </p:cNvSpPr>
          <p:nvPr/>
        </p:nvSpPr>
        <p:spPr bwMode="auto">
          <a:xfrm>
            <a:off x="1704860" y="4736510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39" name="Line 92"/>
          <p:cNvSpPr>
            <a:spLocks noChangeShapeType="1"/>
          </p:cNvSpPr>
          <p:nvPr/>
        </p:nvSpPr>
        <p:spPr bwMode="auto">
          <a:xfrm>
            <a:off x="1415865" y="2933299"/>
            <a:ext cx="36124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40" name="Rectangle 93"/>
          <p:cNvSpPr>
            <a:spLocks noChangeArrowheads="1"/>
          </p:cNvSpPr>
          <p:nvPr/>
        </p:nvSpPr>
        <p:spPr bwMode="auto">
          <a:xfrm>
            <a:off x="3366585" y="4522775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41" name="Rectangle 94"/>
          <p:cNvSpPr>
            <a:spLocks noChangeArrowheads="1"/>
          </p:cNvSpPr>
          <p:nvPr/>
        </p:nvSpPr>
        <p:spPr bwMode="auto">
          <a:xfrm>
            <a:off x="4956061" y="4739521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42" name="Group 95"/>
          <p:cNvGrpSpPr/>
          <p:nvPr/>
        </p:nvGrpSpPr>
        <p:grpSpPr bwMode="auto">
          <a:xfrm>
            <a:off x="4739314" y="4667272"/>
            <a:ext cx="144498" cy="72249"/>
            <a:chOff x="3888" y="2832"/>
            <a:chExt cx="96" cy="48"/>
          </a:xfrm>
        </p:grpSpPr>
        <p:sp>
          <p:nvSpPr>
            <p:cNvPr id="543" name="Line 96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544" name="Line 97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45" name="Line 98"/>
          <p:cNvSpPr>
            <a:spLocks noChangeAspect="1" noChangeShapeType="1"/>
          </p:cNvSpPr>
          <p:nvPr/>
        </p:nvSpPr>
        <p:spPr bwMode="auto">
          <a:xfrm>
            <a:off x="4811563" y="4450525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46" name="Line 99"/>
          <p:cNvSpPr>
            <a:spLocks noChangeAspect="1" noChangeShapeType="1"/>
          </p:cNvSpPr>
          <p:nvPr/>
        </p:nvSpPr>
        <p:spPr bwMode="auto">
          <a:xfrm>
            <a:off x="4522567" y="4450525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47" name="Line 100"/>
          <p:cNvSpPr>
            <a:spLocks noChangeAspect="1" noChangeShapeType="1"/>
          </p:cNvSpPr>
          <p:nvPr/>
        </p:nvSpPr>
        <p:spPr bwMode="auto">
          <a:xfrm>
            <a:off x="4811563" y="4739521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548" name="Group 101"/>
          <p:cNvGrpSpPr/>
          <p:nvPr/>
        </p:nvGrpSpPr>
        <p:grpSpPr bwMode="auto">
          <a:xfrm>
            <a:off x="1632612" y="2283058"/>
            <a:ext cx="3251200" cy="288996"/>
            <a:chOff x="1752" y="1248"/>
            <a:chExt cx="2160" cy="192"/>
          </a:xfrm>
        </p:grpSpPr>
        <p:grpSp>
          <p:nvGrpSpPr>
            <p:cNvPr id="549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556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7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8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9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60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550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551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2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3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4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555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561" name="Line 114"/>
          <p:cNvSpPr>
            <a:spLocks noChangeShapeType="1"/>
          </p:cNvSpPr>
          <p:nvPr/>
        </p:nvSpPr>
        <p:spPr bwMode="auto">
          <a:xfrm>
            <a:off x="1993856" y="2150602"/>
            <a:ext cx="0" cy="21674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2" name="Line 115"/>
          <p:cNvSpPr>
            <a:spLocks noChangeShapeType="1"/>
          </p:cNvSpPr>
          <p:nvPr/>
        </p:nvSpPr>
        <p:spPr bwMode="auto">
          <a:xfrm>
            <a:off x="4522567" y="2138561"/>
            <a:ext cx="0" cy="21674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3" name="Line 116"/>
          <p:cNvSpPr>
            <a:spLocks noChangeShapeType="1"/>
          </p:cNvSpPr>
          <p:nvPr/>
        </p:nvSpPr>
        <p:spPr bwMode="auto">
          <a:xfrm flipH="1">
            <a:off x="1488114" y="2427556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4" name="Line 117"/>
          <p:cNvSpPr>
            <a:spLocks noChangeShapeType="1"/>
          </p:cNvSpPr>
          <p:nvPr/>
        </p:nvSpPr>
        <p:spPr bwMode="auto">
          <a:xfrm flipH="1">
            <a:off x="4883811" y="2427556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65" name="Rectangle 118"/>
          <p:cNvSpPr>
            <a:spLocks noChangeArrowheads="1"/>
          </p:cNvSpPr>
          <p:nvPr/>
        </p:nvSpPr>
        <p:spPr bwMode="auto">
          <a:xfrm>
            <a:off x="5028310" y="2427557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zh-CN" altLang="en-US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预充</a:t>
            </a:r>
            <a:endParaRPr lang="zh-CN" altLang="en-US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66" name="Rectangle 119"/>
          <p:cNvSpPr>
            <a:spLocks noChangeArrowheads="1"/>
          </p:cNvSpPr>
          <p:nvPr/>
        </p:nvSpPr>
        <p:spPr bwMode="auto">
          <a:xfrm>
            <a:off x="4161322" y="2283058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67" name="Rectangle 120"/>
          <p:cNvSpPr>
            <a:spLocks noChangeArrowheads="1"/>
          </p:cNvSpPr>
          <p:nvPr/>
        </p:nvSpPr>
        <p:spPr bwMode="auto">
          <a:xfrm>
            <a:off x="2066105" y="2355307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69" name="Rectangle 122"/>
          <p:cNvSpPr>
            <a:spLocks noChangeArrowheads="1"/>
          </p:cNvSpPr>
          <p:nvPr/>
        </p:nvSpPr>
        <p:spPr bwMode="auto">
          <a:xfrm>
            <a:off x="4245613" y="2066312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0" name="Rectangle 123"/>
          <p:cNvSpPr>
            <a:spLocks noChangeArrowheads="1"/>
          </p:cNvSpPr>
          <p:nvPr/>
        </p:nvSpPr>
        <p:spPr bwMode="auto">
          <a:xfrm>
            <a:off x="460930" y="2982227"/>
            <a:ext cx="1417084" cy="46395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571" name="Rectangle 124"/>
          <p:cNvSpPr>
            <a:spLocks noChangeArrowheads="1"/>
          </p:cNvSpPr>
          <p:nvPr/>
        </p:nvSpPr>
        <p:spPr bwMode="auto">
          <a:xfrm>
            <a:off x="2571695" y="5802829"/>
            <a:ext cx="1521800" cy="39796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572" name="Rectangle 125"/>
          <p:cNvSpPr>
            <a:spLocks noChangeArrowheads="1"/>
          </p:cNvSpPr>
          <p:nvPr/>
        </p:nvSpPr>
        <p:spPr bwMode="auto">
          <a:xfrm>
            <a:off x="2535723" y="3077796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573" name="Rectangle 126"/>
          <p:cNvSpPr>
            <a:spLocks noChangeArrowheads="1"/>
          </p:cNvSpPr>
          <p:nvPr/>
        </p:nvSpPr>
        <p:spPr bwMode="auto">
          <a:xfrm>
            <a:off x="3836203" y="3077796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74" name="Rectangle 127"/>
          <p:cNvSpPr>
            <a:spLocks noChangeArrowheads="1"/>
          </p:cNvSpPr>
          <p:nvPr/>
        </p:nvSpPr>
        <p:spPr bwMode="auto">
          <a:xfrm>
            <a:off x="2680220" y="4161530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5" name="Rectangle 128"/>
          <p:cNvSpPr>
            <a:spLocks noChangeArrowheads="1"/>
          </p:cNvSpPr>
          <p:nvPr/>
        </p:nvSpPr>
        <p:spPr bwMode="auto">
          <a:xfrm>
            <a:off x="3330460" y="4161530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6" name="Rectangle 129"/>
          <p:cNvSpPr>
            <a:spLocks noChangeArrowheads="1"/>
          </p:cNvSpPr>
          <p:nvPr/>
        </p:nvSpPr>
        <p:spPr bwMode="auto">
          <a:xfrm>
            <a:off x="1307491" y="4450525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7" name="Rectangle 130"/>
          <p:cNvSpPr>
            <a:spLocks noChangeArrowheads="1"/>
          </p:cNvSpPr>
          <p:nvPr/>
        </p:nvSpPr>
        <p:spPr bwMode="auto">
          <a:xfrm>
            <a:off x="4920171" y="4235401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78" name="Freeform 131"/>
          <p:cNvSpPr/>
          <p:nvPr/>
        </p:nvSpPr>
        <p:spPr bwMode="auto">
          <a:xfrm>
            <a:off x="3372416" y="3412634"/>
            <a:ext cx="1393801" cy="1321553"/>
          </a:xfrm>
          <a:custGeom>
            <a:avLst/>
            <a:gdLst>
              <a:gd name="T0" fmla="*/ 2147483647 w 926"/>
              <a:gd name="T1" fmla="*/ 2147483647 h 878"/>
              <a:gd name="T2" fmla="*/ 2147483647 w 926"/>
              <a:gd name="T3" fmla="*/ 2147483647 h 878"/>
              <a:gd name="T4" fmla="*/ 2147483647 w 926"/>
              <a:gd name="T5" fmla="*/ 2147483647 h 878"/>
              <a:gd name="T6" fmla="*/ 2147483647 w 926"/>
              <a:gd name="T7" fmla="*/ 2147483647 h 878"/>
              <a:gd name="T8" fmla="*/ 2147483647 w 926"/>
              <a:gd name="T9" fmla="*/ 2147483647 h 878"/>
              <a:gd name="T10" fmla="*/ 0 w 926"/>
              <a:gd name="T11" fmla="*/ 2147483647 h 87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26"/>
              <a:gd name="T19" fmla="*/ 0 h 878"/>
              <a:gd name="T20" fmla="*/ 926 w 926"/>
              <a:gd name="T21" fmla="*/ 878 h 87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26" h="878">
                <a:moveTo>
                  <a:pt x="888" y="834"/>
                </a:moveTo>
                <a:cubicBezTo>
                  <a:pt x="879" y="676"/>
                  <a:pt x="889" y="518"/>
                  <a:pt x="894" y="360"/>
                </a:cubicBezTo>
                <a:cubicBezTo>
                  <a:pt x="892" y="252"/>
                  <a:pt x="926" y="137"/>
                  <a:pt x="888" y="36"/>
                </a:cubicBezTo>
                <a:cubicBezTo>
                  <a:pt x="875" y="0"/>
                  <a:pt x="812" y="41"/>
                  <a:pt x="774" y="42"/>
                </a:cubicBezTo>
                <a:cubicBezTo>
                  <a:pt x="662" y="45"/>
                  <a:pt x="550" y="46"/>
                  <a:pt x="438" y="48"/>
                </a:cubicBezTo>
                <a:cubicBezTo>
                  <a:pt x="431" y="878"/>
                  <a:pt x="655" y="768"/>
                  <a:pt x="0" y="768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sysDot"/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 sz="1707"/>
          </a:p>
        </p:txBody>
      </p:sp>
      <p:sp>
        <p:nvSpPr>
          <p:cNvPr id="579" name="Freeform 133"/>
          <p:cNvSpPr/>
          <p:nvPr/>
        </p:nvSpPr>
        <p:spPr bwMode="auto">
          <a:xfrm>
            <a:off x="1856884" y="3589559"/>
            <a:ext cx="1642157" cy="1162003"/>
          </a:xfrm>
          <a:custGeom>
            <a:avLst/>
            <a:gdLst>
              <a:gd name="T0" fmla="*/ 2147483647 w 1091"/>
              <a:gd name="T1" fmla="*/ 2147483647 h 772"/>
              <a:gd name="T2" fmla="*/ 2147483647 w 1091"/>
              <a:gd name="T3" fmla="*/ 2147483647 h 772"/>
              <a:gd name="T4" fmla="*/ 2147483647 w 1091"/>
              <a:gd name="T5" fmla="*/ 2147483647 h 772"/>
              <a:gd name="T6" fmla="*/ 2147483647 w 1091"/>
              <a:gd name="T7" fmla="*/ 2147483647 h 772"/>
              <a:gd name="T8" fmla="*/ 2147483647 w 1091"/>
              <a:gd name="T9" fmla="*/ 2147483647 h 772"/>
              <a:gd name="T10" fmla="*/ 2147483647 w 1091"/>
              <a:gd name="T11" fmla="*/ 2147483647 h 772"/>
              <a:gd name="T12" fmla="*/ 2147483647 w 1091"/>
              <a:gd name="T13" fmla="*/ 2147483647 h 772"/>
              <a:gd name="T14" fmla="*/ 2147483647 w 1091"/>
              <a:gd name="T15" fmla="*/ 2147483647 h 772"/>
              <a:gd name="T16" fmla="*/ 2147483647 w 1091"/>
              <a:gd name="T17" fmla="*/ 2147483647 h 772"/>
              <a:gd name="T18" fmla="*/ 2147483647 w 1091"/>
              <a:gd name="T19" fmla="*/ 2147483647 h 772"/>
              <a:gd name="T20" fmla="*/ 2147483647 w 1091"/>
              <a:gd name="T21" fmla="*/ 2147483647 h 77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091"/>
              <a:gd name="T34" fmla="*/ 0 h 772"/>
              <a:gd name="T35" fmla="*/ 1091 w 1091"/>
              <a:gd name="T36" fmla="*/ 772 h 77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091" h="772">
                <a:moveTo>
                  <a:pt x="27" y="772"/>
                </a:moveTo>
                <a:cubicBezTo>
                  <a:pt x="15" y="563"/>
                  <a:pt x="0" y="358"/>
                  <a:pt x="67" y="156"/>
                </a:cubicBezTo>
                <a:cubicBezTo>
                  <a:pt x="70" y="132"/>
                  <a:pt x="72" y="108"/>
                  <a:pt x="75" y="84"/>
                </a:cubicBezTo>
                <a:cubicBezTo>
                  <a:pt x="87" y="0"/>
                  <a:pt x="141" y="26"/>
                  <a:pt x="227" y="20"/>
                </a:cubicBezTo>
                <a:cubicBezTo>
                  <a:pt x="304" y="23"/>
                  <a:pt x="382" y="23"/>
                  <a:pt x="459" y="28"/>
                </a:cubicBezTo>
                <a:cubicBezTo>
                  <a:pt x="517" y="32"/>
                  <a:pt x="566" y="66"/>
                  <a:pt x="619" y="84"/>
                </a:cubicBezTo>
                <a:cubicBezTo>
                  <a:pt x="630" y="92"/>
                  <a:pt x="639" y="102"/>
                  <a:pt x="651" y="108"/>
                </a:cubicBezTo>
                <a:cubicBezTo>
                  <a:pt x="666" y="116"/>
                  <a:pt x="685" y="115"/>
                  <a:pt x="699" y="124"/>
                </a:cubicBezTo>
                <a:cubicBezTo>
                  <a:pt x="755" y="162"/>
                  <a:pt x="814" y="198"/>
                  <a:pt x="875" y="228"/>
                </a:cubicBezTo>
                <a:cubicBezTo>
                  <a:pt x="899" y="265"/>
                  <a:pt x="935" y="272"/>
                  <a:pt x="971" y="292"/>
                </a:cubicBezTo>
                <a:cubicBezTo>
                  <a:pt x="1017" y="318"/>
                  <a:pt x="1037" y="348"/>
                  <a:pt x="1091" y="348"/>
                </a:cubicBezTo>
              </a:path>
            </a:pathLst>
          </a:custGeom>
          <a:noFill/>
          <a:ln w="38100">
            <a:solidFill>
              <a:srgbClr val="9966FF"/>
            </a:solidFill>
            <a:prstDash val="sysDot"/>
            <a:round/>
            <a:tailEnd type="triangle" w="med" len="med"/>
          </a:ln>
        </p:spPr>
        <p:txBody>
          <a:bodyPr wrap="none" anchor="ctr"/>
          <a:lstStyle/>
          <a:p>
            <a:endParaRPr lang="zh-CN" altLang="en-US" sz="1707"/>
          </a:p>
        </p:txBody>
      </p:sp>
      <p:sp>
        <p:nvSpPr>
          <p:cNvPr id="580" name="Rectangle 134"/>
          <p:cNvSpPr>
            <a:spLocks noChangeArrowheads="1"/>
          </p:cNvSpPr>
          <p:nvPr/>
        </p:nvSpPr>
        <p:spPr bwMode="auto">
          <a:xfrm>
            <a:off x="2117776" y="4884018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81" name="Group 136"/>
          <p:cNvGrpSpPr/>
          <p:nvPr/>
        </p:nvGrpSpPr>
        <p:grpSpPr bwMode="auto">
          <a:xfrm>
            <a:off x="4265124" y="4934319"/>
            <a:ext cx="216747" cy="288996"/>
            <a:chOff x="5040" y="2688"/>
            <a:chExt cx="144" cy="192"/>
          </a:xfrm>
        </p:grpSpPr>
        <p:sp>
          <p:nvSpPr>
            <p:cNvPr id="582" name="Rectangle 137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517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3" name="Line 138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584" name="Line 38"/>
          <p:cNvSpPr>
            <a:spLocks noChangeShapeType="1"/>
          </p:cNvSpPr>
          <p:nvPr/>
        </p:nvSpPr>
        <p:spPr bwMode="auto">
          <a:xfrm>
            <a:off x="4522567" y="2535930"/>
            <a:ext cx="0" cy="288995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85" name="Line 38"/>
          <p:cNvSpPr>
            <a:spLocks noChangeShapeType="1"/>
          </p:cNvSpPr>
          <p:nvPr/>
        </p:nvSpPr>
        <p:spPr bwMode="auto">
          <a:xfrm>
            <a:off x="1993856" y="2523888"/>
            <a:ext cx="0" cy="288995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86" name="Line 40"/>
          <p:cNvSpPr>
            <a:spLocks noChangeShapeType="1"/>
          </p:cNvSpPr>
          <p:nvPr/>
        </p:nvSpPr>
        <p:spPr bwMode="auto">
          <a:xfrm>
            <a:off x="4522567" y="2523888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593" name="Rectangle 166"/>
          <p:cNvSpPr>
            <a:spLocks noChangeArrowheads="1"/>
          </p:cNvSpPr>
          <p:nvPr/>
        </p:nvSpPr>
        <p:spPr bwMode="auto">
          <a:xfrm>
            <a:off x="6858828" y="2348880"/>
            <a:ext cx="3978505" cy="365278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37144" indent="-337144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给出预充信号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</a:pP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T9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T10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导通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充电电压给左右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86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</a:t>
            </a:r>
          </a:p>
          <a:p>
            <a:pPr marL="337144" indent="-337144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0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撤除预充信号</a:t>
            </a:r>
          </a:p>
          <a:p>
            <a:pPr marL="337144" indent="-337144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0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86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地址选通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T5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T6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管导通</a:t>
            </a: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86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T2</a:t>
            </a:r>
            <a:r>
              <a:rPr lang="zh-CN" altLang="en-US" sz="2086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放电</a:t>
            </a:r>
            <a:endParaRPr lang="zh-CN" altLang="en-US" sz="2086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95759" lvl="1" indent="-342900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SzPct val="90000"/>
              <a:buFont typeface="Wingdings" panose="05000000000000000000" pitchFamily="2" charset="2"/>
              <a:buChar char="p"/>
            </a:pP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C2</a:t>
            </a:r>
            <a:r>
              <a:rPr lang="zh-CN" altLang="en-US" sz="2086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</a:t>
            </a:r>
          </a:p>
        </p:txBody>
      </p:sp>
      <p:sp>
        <p:nvSpPr>
          <p:cNvPr id="594" name="Rectangle 122"/>
          <p:cNvSpPr>
            <a:spLocks noChangeArrowheads="1"/>
          </p:cNvSpPr>
          <p:nvPr/>
        </p:nvSpPr>
        <p:spPr bwMode="auto">
          <a:xfrm>
            <a:off x="2126312" y="2090395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97" name="Group 101"/>
          <p:cNvGrpSpPr/>
          <p:nvPr/>
        </p:nvGrpSpPr>
        <p:grpSpPr bwMode="auto">
          <a:xfrm>
            <a:off x="1632612" y="2284563"/>
            <a:ext cx="3251200" cy="288996"/>
            <a:chOff x="1752" y="1248"/>
            <a:chExt cx="2160" cy="192"/>
          </a:xfrm>
        </p:grpSpPr>
        <p:grpSp>
          <p:nvGrpSpPr>
            <p:cNvPr id="598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605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6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7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8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9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599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600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1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2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3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04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grpSp>
        <p:nvGrpSpPr>
          <p:cNvPr id="610" name="Group 101"/>
          <p:cNvGrpSpPr/>
          <p:nvPr/>
        </p:nvGrpSpPr>
        <p:grpSpPr bwMode="auto">
          <a:xfrm>
            <a:off x="1632611" y="2277038"/>
            <a:ext cx="3251200" cy="288996"/>
            <a:chOff x="1752" y="1248"/>
            <a:chExt cx="2160" cy="192"/>
          </a:xfrm>
        </p:grpSpPr>
        <p:grpSp>
          <p:nvGrpSpPr>
            <p:cNvPr id="611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618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9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20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21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22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612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613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4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5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6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17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grpSp>
        <p:nvGrpSpPr>
          <p:cNvPr id="623" name="Group 86"/>
          <p:cNvGrpSpPr/>
          <p:nvPr/>
        </p:nvGrpSpPr>
        <p:grpSpPr bwMode="auto">
          <a:xfrm>
            <a:off x="1626312" y="4676302"/>
            <a:ext cx="144498" cy="72249"/>
            <a:chOff x="3888" y="2832"/>
            <a:chExt cx="96" cy="48"/>
          </a:xfrm>
        </p:grpSpPr>
        <p:sp>
          <p:nvSpPr>
            <p:cNvPr id="624" name="Line 87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25" name="Line 88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grpSp>
        <p:nvGrpSpPr>
          <p:cNvPr id="639" name="Group 141"/>
          <p:cNvGrpSpPr/>
          <p:nvPr/>
        </p:nvGrpSpPr>
        <p:grpSpPr bwMode="auto">
          <a:xfrm>
            <a:off x="4525183" y="4450525"/>
            <a:ext cx="361244" cy="288996"/>
            <a:chOff x="4392" y="2248"/>
            <a:chExt cx="240" cy="192"/>
          </a:xfrm>
        </p:grpSpPr>
        <p:grpSp>
          <p:nvGrpSpPr>
            <p:cNvPr id="640" name="Group 95"/>
            <p:cNvGrpSpPr/>
            <p:nvPr/>
          </p:nvGrpSpPr>
          <p:grpSpPr bwMode="auto">
            <a:xfrm>
              <a:off x="4536" y="2392"/>
              <a:ext cx="96" cy="48"/>
              <a:chOff x="3888" y="2832"/>
              <a:chExt cx="96" cy="48"/>
            </a:xfrm>
          </p:grpSpPr>
          <p:sp>
            <p:nvSpPr>
              <p:cNvPr id="643" name="Line 96"/>
              <p:cNvSpPr>
                <a:spLocks noChangeShapeType="1"/>
              </p:cNvSpPr>
              <p:nvPr/>
            </p:nvSpPr>
            <p:spPr bwMode="auto">
              <a:xfrm>
                <a:off x="3888" y="2832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644" name="Line 97"/>
              <p:cNvSpPr>
                <a:spLocks noChangeShapeType="1"/>
              </p:cNvSpPr>
              <p:nvPr/>
            </p:nvSpPr>
            <p:spPr bwMode="auto">
              <a:xfrm>
                <a:off x="3888" y="2880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sp>
          <p:nvSpPr>
            <p:cNvPr id="641" name="Line 98"/>
            <p:cNvSpPr>
              <a:spLocks noChangeAspect="1" noChangeShapeType="1"/>
            </p:cNvSpPr>
            <p:nvPr/>
          </p:nvSpPr>
          <p:spPr bwMode="auto">
            <a:xfrm>
              <a:off x="4584" y="2248"/>
              <a:ext cx="0" cy="1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642" name="Line 99"/>
            <p:cNvSpPr>
              <a:spLocks noChangeAspect="1" noChangeShapeType="1"/>
            </p:cNvSpPr>
            <p:nvPr/>
          </p:nvSpPr>
          <p:spPr bwMode="auto">
            <a:xfrm>
              <a:off x="4392" y="2248"/>
              <a:ext cx="19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216" name="Line 89"/>
          <p:cNvSpPr>
            <a:spLocks noChangeAspect="1" noChangeShapeType="1"/>
          </p:cNvSpPr>
          <p:nvPr/>
        </p:nvSpPr>
        <p:spPr bwMode="auto">
          <a:xfrm>
            <a:off x="1698561" y="4444503"/>
            <a:ext cx="0" cy="21674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17" name="Line 90"/>
          <p:cNvSpPr>
            <a:spLocks noChangeAspect="1" noChangeShapeType="1"/>
          </p:cNvSpPr>
          <p:nvPr/>
        </p:nvSpPr>
        <p:spPr bwMode="auto">
          <a:xfrm>
            <a:off x="1698561" y="4444504"/>
            <a:ext cx="295294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18" name="Line 39"/>
          <p:cNvSpPr>
            <a:spLocks noChangeShapeType="1"/>
          </p:cNvSpPr>
          <p:nvPr/>
        </p:nvSpPr>
        <p:spPr bwMode="auto">
          <a:xfrm flipH="1">
            <a:off x="1993856" y="3370894"/>
            <a:ext cx="144498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19" name="Line 41"/>
          <p:cNvSpPr>
            <a:spLocks noChangeShapeType="1"/>
          </p:cNvSpPr>
          <p:nvPr/>
        </p:nvSpPr>
        <p:spPr bwMode="auto">
          <a:xfrm flipH="1">
            <a:off x="4378069" y="3360771"/>
            <a:ext cx="144498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0" name="Line 92"/>
          <p:cNvSpPr>
            <a:spLocks noChangeShapeType="1"/>
          </p:cNvSpPr>
          <p:nvPr/>
        </p:nvSpPr>
        <p:spPr bwMode="auto">
          <a:xfrm>
            <a:off x="1415865" y="2933299"/>
            <a:ext cx="3612444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1" name="Line 45"/>
          <p:cNvSpPr>
            <a:spLocks noChangeShapeType="1"/>
          </p:cNvSpPr>
          <p:nvPr/>
        </p:nvSpPr>
        <p:spPr bwMode="auto">
          <a:xfrm>
            <a:off x="2209950" y="2933299"/>
            <a:ext cx="0" cy="7224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22" name="Line 46"/>
          <p:cNvSpPr>
            <a:spLocks noChangeShapeType="1"/>
          </p:cNvSpPr>
          <p:nvPr/>
        </p:nvSpPr>
        <p:spPr bwMode="auto">
          <a:xfrm>
            <a:off x="4305168" y="2933299"/>
            <a:ext cx="0" cy="7224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04" name="标题 1">
            <a:extLst>
              <a:ext uri="{FF2B5EF4-FFF2-40B4-BE49-F238E27FC236}">
                <a16:creationId xmlns:a16="http://schemas.microsoft.com/office/drawing/2014/main" id="{588411A1-FF92-4CD1-951E-3C6B67153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10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3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000" fill="hold"/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0" uiExpand="1" animBg="1"/>
      <p:bldP spid="546" grpId="0" uiExpand="1" animBg="1"/>
      <p:bldP spid="563" grpId="0" uiExpand="1" animBg="1"/>
      <p:bldP spid="564" grpId="0" uiExpand="1" animBg="1"/>
      <p:bldP spid="565" grpId="0" uiExpand="1"/>
      <p:bldP spid="578" grpId="0" uiExpand="1" animBg="1"/>
      <p:bldP spid="579" grpId="0" uiExpand="1" animBg="1"/>
      <p:bldP spid="584" grpId="0" uiExpand="1" animBg="1"/>
      <p:bldP spid="585" grpId="0" uiExpand="1" animBg="1"/>
      <p:bldP spid="586" grpId="0" uiExpand="1" animBg="1"/>
      <p:bldP spid="593" grpId="0" uiExpand="1" build="p"/>
      <p:bldP spid="216" grpId="0" uiExpand="1" animBg="1"/>
      <p:bldP spid="217" grpId="0" uiExpand="1" animBg="1"/>
      <p:bldP spid="218" grpId="0" animBg="1"/>
      <p:bldP spid="219" grpId="0" animBg="1"/>
      <p:bldP spid="220" grpId="0" animBg="1"/>
      <p:bldP spid="221" grpId="0" animBg="1"/>
      <p:bldP spid="2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roup 101"/>
          <p:cNvGrpSpPr/>
          <p:nvPr/>
        </p:nvGrpSpPr>
        <p:grpSpPr bwMode="auto">
          <a:xfrm>
            <a:off x="1632611" y="2277038"/>
            <a:ext cx="3251200" cy="288996"/>
            <a:chOff x="1752" y="1248"/>
            <a:chExt cx="2160" cy="192"/>
          </a:xfrm>
        </p:grpSpPr>
        <p:grpSp>
          <p:nvGrpSpPr>
            <p:cNvPr id="437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444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45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46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47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48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438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439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40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41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42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443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2" y="912830"/>
            <a:ext cx="5402511" cy="459986"/>
            <a:chOff x="-96347" y="0"/>
            <a:chExt cx="5282512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7" y="31744"/>
              <a:ext cx="35709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存储单元的刷新</a:t>
              </a:r>
            </a:p>
          </p:txBody>
        </p:sp>
      </p:grpSp>
      <p:sp>
        <p:nvSpPr>
          <p:cNvPr id="216" name="Line 40"/>
          <p:cNvSpPr>
            <a:spLocks noChangeShapeType="1"/>
          </p:cNvSpPr>
          <p:nvPr/>
        </p:nvSpPr>
        <p:spPr bwMode="auto">
          <a:xfrm>
            <a:off x="4522567" y="2511847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17" name="Rectangle 3"/>
          <p:cNvSpPr>
            <a:spLocks noChangeArrowheads="1"/>
          </p:cNvSpPr>
          <p:nvPr/>
        </p:nvSpPr>
        <p:spPr bwMode="auto">
          <a:xfrm>
            <a:off x="982372" y="4808760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8" name="Line 4"/>
          <p:cNvSpPr>
            <a:spLocks noChangeAspect="1" noChangeShapeType="1"/>
          </p:cNvSpPr>
          <p:nvPr/>
        </p:nvSpPr>
        <p:spPr bwMode="auto">
          <a:xfrm>
            <a:off x="2571847" y="3361781"/>
            <a:ext cx="43349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19" name="Group 5"/>
          <p:cNvGrpSpPr>
            <a:grpSpLocks noChangeAspect="1"/>
          </p:cNvGrpSpPr>
          <p:nvPr/>
        </p:nvGrpSpPr>
        <p:grpSpPr bwMode="auto">
          <a:xfrm>
            <a:off x="2571847" y="3800285"/>
            <a:ext cx="361244" cy="288996"/>
            <a:chOff x="3360" y="2544"/>
            <a:chExt cx="240" cy="192"/>
          </a:xfrm>
        </p:grpSpPr>
        <p:sp>
          <p:nvSpPr>
            <p:cNvPr id="220" name="Line 6"/>
            <p:cNvSpPr>
              <a:spLocks noChangeAspect="1" noChangeShapeType="1"/>
            </p:cNvSpPr>
            <p:nvPr/>
          </p:nvSpPr>
          <p:spPr bwMode="auto">
            <a:xfrm>
              <a:off x="345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21" name="Line 7"/>
            <p:cNvSpPr>
              <a:spLocks noChangeAspect="1" noChangeShapeType="1"/>
            </p:cNvSpPr>
            <p:nvPr/>
          </p:nvSpPr>
          <p:spPr bwMode="auto">
            <a:xfrm>
              <a:off x="3504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22" name="Line 8"/>
            <p:cNvSpPr>
              <a:spLocks noChangeAspect="1" noChangeShapeType="1"/>
            </p:cNvSpPr>
            <p:nvPr/>
          </p:nvSpPr>
          <p:spPr bwMode="auto">
            <a:xfrm>
              <a:off x="3360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23" name="Line 9"/>
            <p:cNvSpPr>
              <a:spLocks noChangeAspect="1" noChangeShapeType="1"/>
            </p:cNvSpPr>
            <p:nvPr/>
          </p:nvSpPr>
          <p:spPr bwMode="auto">
            <a:xfrm>
              <a:off x="336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24" name="Line 10"/>
            <p:cNvSpPr>
              <a:spLocks noChangeAspect="1" noChangeShapeType="1"/>
            </p:cNvSpPr>
            <p:nvPr/>
          </p:nvSpPr>
          <p:spPr bwMode="auto">
            <a:xfrm>
              <a:off x="3504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225" name="Line 11"/>
          <p:cNvSpPr>
            <a:spLocks noChangeAspect="1" noChangeShapeType="1"/>
          </p:cNvSpPr>
          <p:nvPr/>
        </p:nvSpPr>
        <p:spPr bwMode="auto">
          <a:xfrm>
            <a:off x="2571847" y="3366792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226" name="Group 12"/>
          <p:cNvGrpSpPr>
            <a:grpSpLocks noChangeAspect="1"/>
          </p:cNvGrpSpPr>
          <p:nvPr/>
        </p:nvGrpSpPr>
        <p:grpSpPr bwMode="auto">
          <a:xfrm>
            <a:off x="3593438" y="3796894"/>
            <a:ext cx="361244" cy="288996"/>
            <a:chOff x="4032" y="2544"/>
            <a:chExt cx="240" cy="192"/>
          </a:xfrm>
        </p:grpSpPr>
        <p:sp>
          <p:nvSpPr>
            <p:cNvPr id="227" name="Line 13"/>
            <p:cNvSpPr>
              <a:spLocks noChangeAspect="1" noChangeShapeType="1"/>
            </p:cNvSpPr>
            <p:nvPr/>
          </p:nvSpPr>
          <p:spPr bwMode="auto">
            <a:xfrm>
              <a:off x="4176" y="254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28" name="Line 14"/>
            <p:cNvSpPr>
              <a:spLocks noChangeAspect="1" noChangeShapeType="1"/>
            </p:cNvSpPr>
            <p:nvPr/>
          </p:nvSpPr>
          <p:spPr bwMode="auto">
            <a:xfrm>
              <a:off x="4128" y="2592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29" name="Line 15"/>
            <p:cNvSpPr>
              <a:spLocks noChangeAspect="1" noChangeShapeType="1"/>
            </p:cNvSpPr>
            <p:nvPr/>
          </p:nvSpPr>
          <p:spPr bwMode="auto">
            <a:xfrm>
              <a:off x="4176" y="2592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0" name="Line 16"/>
            <p:cNvSpPr>
              <a:spLocks noChangeAspect="1" noChangeShapeType="1"/>
            </p:cNvSpPr>
            <p:nvPr/>
          </p:nvSpPr>
          <p:spPr bwMode="auto">
            <a:xfrm>
              <a:off x="4176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34" name="Line 17"/>
            <p:cNvSpPr>
              <a:spLocks noChangeAspect="1" noChangeShapeType="1"/>
            </p:cNvSpPr>
            <p:nvPr/>
          </p:nvSpPr>
          <p:spPr bwMode="auto">
            <a:xfrm>
              <a:off x="4032" y="2640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245" name="Line 18"/>
          <p:cNvSpPr>
            <a:spLocks noChangeAspect="1" noChangeShapeType="1"/>
          </p:cNvSpPr>
          <p:nvPr/>
        </p:nvSpPr>
        <p:spPr bwMode="auto">
          <a:xfrm>
            <a:off x="3583332" y="3366792"/>
            <a:ext cx="3612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65" name="Line 19"/>
          <p:cNvSpPr>
            <a:spLocks noChangeShapeType="1"/>
          </p:cNvSpPr>
          <p:nvPr/>
        </p:nvSpPr>
        <p:spPr bwMode="auto">
          <a:xfrm flipV="1">
            <a:off x="3077589" y="3366792"/>
            <a:ext cx="505742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68" name="Line 20"/>
          <p:cNvSpPr>
            <a:spLocks noChangeAspect="1" noChangeShapeType="1"/>
          </p:cNvSpPr>
          <p:nvPr/>
        </p:nvSpPr>
        <p:spPr bwMode="auto">
          <a:xfrm>
            <a:off x="2571847" y="4450525"/>
            <a:ext cx="137272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299" name="Line 21"/>
          <p:cNvSpPr>
            <a:spLocks noChangeAspect="1" noChangeShapeType="1"/>
          </p:cNvSpPr>
          <p:nvPr/>
        </p:nvSpPr>
        <p:spPr bwMode="auto">
          <a:xfrm>
            <a:off x="2571847" y="4017032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01" name="Line 22"/>
          <p:cNvSpPr>
            <a:spLocks noChangeAspect="1" noChangeShapeType="1"/>
          </p:cNvSpPr>
          <p:nvPr/>
        </p:nvSpPr>
        <p:spPr bwMode="auto">
          <a:xfrm>
            <a:off x="3944576" y="4017032"/>
            <a:ext cx="0" cy="43349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02" name="Line 23"/>
          <p:cNvSpPr>
            <a:spLocks noChangeAspect="1" noChangeShapeType="1"/>
          </p:cNvSpPr>
          <p:nvPr/>
        </p:nvSpPr>
        <p:spPr bwMode="auto">
          <a:xfrm>
            <a:off x="3944576" y="3366792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03" name="Line 24"/>
          <p:cNvSpPr>
            <a:spLocks noChangeAspect="1" noChangeShapeType="1"/>
          </p:cNvSpPr>
          <p:nvPr/>
        </p:nvSpPr>
        <p:spPr bwMode="auto">
          <a:xfrm>
            <a:off x="2282851" y="3366792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04" name="Group 25"/>
          <p:cNvGrpSpPr/>
          <p:nvPr/>
        </p:nvGrpSpPr>
        <p:grpSpPr bwMode="auto">
          <a:xfrm>
            <a:off x="2066105" y="3005548"/>
            <a:ext cx="2384213" cy="361244"/>
            <a:chOff x="2040" y="1728"/>
            <a:chExt cx="1584" cy="240"/>
          </a:xfrm>
        </p:grpSpPr>
        <p:grpSp>
          <p:nvGrpSpPr>
            <p:cNvPr id="305" name="Group 26"/>
            <p:cNvGrpSpPr>
              <a:grpSpLocks noChangeAspect="1"/>
            </p:cNvGrpSpPr>
            <p:nvPr/>
          </p:nvGrpSpPr>
          <p:grpSpPr bwMode="auto">
            <a:xfrm rot="16200000" flipV="1">
              <a:off x="2016" y="1752"/>
              <a:ext cx="240" cy="192"/>
              <a:chOff x="3360" y="2544"/>
              <a:chExt cx="240" cy="192"/>
            </a:xfrm>
          </p:grpSpPr>
          <p:sp>
            <p:nvSpPr>
              <p:cNvPr id="312" name="Line 27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13" name="Line 28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14" name="Line 29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15" name="Line 30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16" name="Line 31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306" name="Group 32"/>
            <p:cNvGrpSpPr>
              <a:grpSpLocks noChangeAspect="1"/>
            </p:cNvGrpSpPr>
            <p:nvPr/>
          </p:nvGrpSpPr>
          <p:grpSpPr bwMode="auto">
            <a:xfrm rot="16200000" flipV="1">
              <a:off x="3408" y="1752"/>
              <a:ext cx="240" cy="192"/>
              <a:chOff x="3360" y="2544"/>
              <a:chExt cx="240" cy="192"/>
            </a:xfrm>
          </p:grpSpPr>
          <p:sp>
            <p:nvSpPr>
              <p:cNvPr id="307" name="Line 33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08" name="Line 34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09" name="Line 35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10" name="Line 36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11" name="Line 37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317" name="Line 38"/>
          <p:cNvSpPr>
            <a:spLocks noChangeShapeType="1"/>
          </p:cNvSpPr>
          <p:nvPr/>
        </p:nvSpPr>
        <p:spPr bwMode="auto">
          <a:xfrm>
            <a:off x="1993856" y="2499805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18" name="Line 39"/>
          <p:cNvSpPr>
            <a:spLocks noChangeShapeType="1"/>
          </p:cNvSpPr>
          <p:nvPr/>
        </p:nvSpPr>
        <p:spPr bwMode="auto">
          <a:xfrm flipH="1">
            <a:off x="1993856" y="3366792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19" name="Line 41"/>
          <p:cNvSpPr>
            <a:spLocks noChangeShapeType="1"/>
          </p:cNvSpPr>
          <p:nvPr/>
        </p:nvSpPr>
        <p:spPr bwMode="auto">
          <a:xfrm flipH="1">
            <a:off x="4378069" y="3366792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20" name="Group 42"/>
          <p:cNvGrpSpPr/>
          <p:nvPr/>
        </p:nvGrpSpPr>
        <p:grpSpPr bwMode="auto">
          <a:xfrm>
            <a:off x="3222087" y="4450525"/>
            <a:ext cx="72249" cy="216747"/>
            <a:chOff x="3744" y="2880"/>
            <a:chExt cx="96" cy="288"/>
          </a:xfrm>
        </p:grpSpPr>
        <p:sp>
          <p:nvSpPr>
            <p:cNvPr id="321" name="Line 43"/>
            <p:cNvSpPr>
              <a:spLocks noChangeShapeType="1"/>
            </p:cNvSpPr>
            <p:nvPr/>
          </p:nvSpPr>
          <p:spPr bwMode="auto">
            <a:xfrm>
              <a:off x="3792" y="288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22" name="Oval 44"/>
            <p:cNvSpPr>
              <a:spLocks noChangeArrowheads="1"/>
            </p:cNvSpPr>
            <p:nvPr/>
          </p:nvSpPr>
          <p:spPr bwMode="auto">
            <a:xfrm>
              <a:off x="3744" y="3072"/>
              <a:ext cx="96" cy="9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r"/>
              <a:endParaRPr lang="zh-CN" altLang="zh-CN" sz="1707"/>
            </a:p>
          </p:txBody>
        </p:sp>
      </p:grpSp>
      <p:sp>
        <p:nvSpPr>
          <p:cNvPr id="323" name="Line 45"/>
          <p:cNvSpPr>
            <a:spLocks noChangeShapeType="1"/>
          </p:cNvSpPr>
          <p:nvPr/>
        </p:nvSpPr>
        <p:spPr bwMode="auto">
          <a:xfrm>
            <a:off x="2210603" y="2933299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24" name="Line 46"/>
          <p:cNvSpPr>
            <a:spLocks noChangeShapeType="1"/>
          </p:cNvSpPr>
          <p:nvPr/>
        </p:nvSpPr>
        <p:spPr bwMode="auto">
          <a:xfrm>
            <a:off x="4305820" y="2933299"/>
            <a:ext cx="0" cy="722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25" name="Group 47"/>
          <p:cNvGrpSpPr/>
          <p:nvPr/>
        </p:nvGrpSpPr>
        <p:grpSpPr bwMode="auto">
          <a:xfrm>
            <a:off x="1993856" y="5317512"/>
            <a:ext cx="2528711" cy="288996"/>
            <a:chOff x="1992" y="3264"/>
            <a:chExt cx="1680" cy="192"/>
          </a:xfrm>
        </p:grpSpPr>
        <p:grpSp>
          <p:nvGrpSpPr>
            <p:cNvPr id="326" name="Group 48"/>
            <p:cNvGrpSpPr>
              <a:grpSpLocks noChangeAspect="1"/>
            </p:cNvGrpSpPr>
            <p:nvPr/>
          </p:nvGrpSpPr>
          <p:grpSpPr bwMode="auto">
            <a:xfrm>
              <a:off x="1992" y="3264"/>
              <a:ext cx="240" cy="192"/>
              <a:chOff x="3360" y="2544"/>
              <a:chExt cx="240" cy="192"/>
            </a:xfrm>
          </p:grpSpPr>
          <p:sp>
            <p:nvSpPr>
              <p:cNvPr id="333" name="Line 4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4" name="Line 5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5" name="Line 5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6" name="Line 5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7" name="Line 5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327" name="Group 54"/>
            <p:cNvGrpSpPr>
              <a:grpSpLocks noChangeAspect="1"/>
            </p:cNvGrpSpPr>
            <p:nvPr/>
          </p:nvGrpSpPr>
          <p:grpSpPr bwMode="auto">
            <a:xfrm>
              <a:off x="3432" y="3264"/>
              <a:ext cx="240" cy="192"/>
              <a:chOff x="4032" y="2544"/>
              <a:chExt cx="240" cy="192"/>
            </a:xfrm>
          </p:grpSpPr>
          <p:sp>
            <p:nvSpPr>
              <p:cNvPr id="328" name="Line 55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29" name="Line 56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0" name="Line 57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1" name="Line 58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32" name="Line 59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338" name="Line 60"/>
          <p:cNvSpPr>
            <a:spLocks noChangeShapeType="1"/>
          </p:cNvSpPr>
          <p:nvPr/>
        </p:nvSpPr>
        <p:spPr bwMode="auto">
          <a:xfrm>
            <a:off x="2355101" y="5462010"/>
            <a:ext cx="180622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39" name="Line 61"/>
          <p:cNvSpPr>
            <a:spLocks noChangeShapeType="1"/>
          </p:cNvSpPr>
          <p:nvPr/>
        </p:nvSpPr>
        <p:spPr bwMode="auto">
          <a:xfrm>
            <a:off x="1993856" y="5534259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40" name="Line 62"/>
          <p:cNvSpPr>
            <a:spLocks noChangeShapeType="1"/>
          </p:cNvSpPr>
          <p:nvPr/>
        </p:nvSpPr>
        <p:spPr bwMode="auto">
          <a:xfrm>
            <a:off x="4522567" y="5534259"/>
            <a:ext cx="0" cy="50574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41" name="Line 63"/>
          <p:cNvSpPr>
            <a:spLocks noChangeShapeType="1"/>
          </p:cNvSpPr>
          <p:nvPr/>
        </p:nvSpPr>
        <p:spPr bwMode="auto">
          <a:xfrm>
            <a:off x="3222087" y="5462010"/>
            <a:ext cx="0" cy="30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42" name="Rectangle 64"/>
          <p:cNvSpPr>
            <a:spLocks noChangeArrowheads="1"/>
          </p:cNvSpPr>
          <p:nvPr/>
        </p:nvSpPr>
        <p:spPr bwMode="auto">
          <a:xfrm>
            <a:off x="2282851" y="387253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43" name="Rectangle 65"/>
          <p:cNvSpPr>
            <a:spLocks noChangeArrowheads="1"/>
          </p:cNvSpPr>
          <p:nvPr/>
        </p:nvSpPr>
        <p:spPr bwMode="auto">
          <a:xfrm>
            <a:off x="4089074" y="3872534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44" name="Rectangle 66"/>
          <p:cNvSpPr>
            <a:spLocks noChangeArrowheads="1"/>
          </p:cNvSpPr>
          <p:nvPr/>
        </p:nvSpPr>
        <p:spPr bwMode="auto">
          <a:xfrm>
            <a:off x="2066105" y="336679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45" name="Rectangle 67"/>
          <p:cNvSpPr>
            <a:spLocks noChangeArrowheads="1"/>
          </p:cNvSpPr>
          <p:nvPr/>
        </p:nvSpPr>
        <p:spPr bwMode="auto">
          <a:xfrm>
            <a:off x="1704860" y="531751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46" name="Rectangle 68"/>
          <p:cNvSpPr>
            <a:spLocks noChangeArrowheads="1"/>
          </p:cNvSpPr>
          <p:nvPr/>
        </p:nvSpPr>
        <p:spPr bwMode="auto">
          <a:xfrm>
            <a:off x="4594816" y="531751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47" name="Rectangle 69"/>
          <p:cNvSpPr>
            <a:spLocks noChangeArrowheads="1"/>
          </p:cNvSpPr>
          <p:nvPr/>
        </p:nvSpPr>
        <p:spPr bwMode="auto">
          <a:xfrm>
            <a:off x="4305820" y="3366792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48" name="Rectangle 70"/>
          <p:cNvSpPr>
            <a:spLocks noChangeArrowheads="1"/>
          </p:cNvSpPr>
          <p:nvPr/>
        </p:nvSpPr>
        <p:spPr bwMode="auto">
          <a:xfrm>
            <a:off x="2029980" y="5823254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I/O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49" name="Rectangle 71"/>
          <p:cNvSpPr>
            <a:spLocks noChangeArrowheads="1"/>
          </p:cNvSpPr>
          <p:nvPr/>
        </p:nvSpPr>
        <p:spPr bwMode="auto">
          <a:xfrm flipV="1">
            <a:off x="4161323" y="5895503"/>
            <a:ext cx="325120" cy="21674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u="sng" dirty="0">
                <a:latin typeface="Times New Roman" panose="02020603050405020304" pitchFamily="18" charset="0"/>
                <a:ea typeface="宋体" panose="02010600030101010101" pitchFamily="2" charset="-122"/>
              </a:rPr>
              <a:t>O/I</a:t>
            </a:r>
            <a:endParaRPr lang="en-US" altLang="zh-CN" sz="1517" u="sng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350" name="Group 72"/>
          <p:cNvGrpSpPr/>
          <p:nvPr/>
        </p:nvGrpSpPr>
        <p:grpSpPr bwMode="auto">
          <a:xfrm>
            <a:off x="2860843" y="4161530"/>
            <a:ext cx="144498" cy="72249"/>
            <a:chOff x="3888" y="2832"/>
            <a:chExt cx="96" cy="48"/>
          </a:xfrm>
        </p:grpSpPr>
        <p:sp>
          <p:nvSpPr>
            <p:cNvPr id="351" name="Line 73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52" name="Line 74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353" name="Line 75"/>
          <p:cNvSpPr>
            <a:spLocks noChangeAspect="1" noChangeShapeType="1"/>
          </p:cNvSpPr>
          <p:nvPr/>
        </p:nvSpPr>
        <p:spPr bwMode="auto">
          <a:xfrm>
            <a:off x="2933092" y="394478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54" name="Line 76"/>
          <p:cNvSpPr>
            <a:spLocks noChangeAspect="1" noChangeShapeType="1"/>
          </p:cNvSpPr>
          <p:nvPr/>
        </p:nvSpPr>
        <p:spPr bwMode="auto">
          <a:xfrm>
            <a:off x="2933091" y="3944783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55" name="Line 77"/>
          <p:cNvSpPr>
            <a:spLocks noChangeAspect="1" noChangeShapeType="1"/>
          </p:cNvSpPr>
          <p:nvPr/>
        </p:nvSpPr>
        <p:spPr bwMode="auto">
          <a:xfrm>
            <a:off x="2933092" y="4233779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56" name="Group 78"/>
          <p:cNvGrpSpPr/>
          <p:nvPr/>
        </p:nvGrpSpPr>
        <p:grpSpPr bwMode="auto">
          <a:xfrm>
            <a:off x="3511083" y="4161530"/>
            <a:ext cx="144498" cy="72249"/>
            <a:chOff x="3888" y="2832"/>
            <a:chExt cx="96" cy="48"/>
          </a:xfrm>
        </p:grpSpPr>
        <p:sp>
          <p:nvSpPr>
            <p:cNvPr id="357" name="Line 79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58" name="Line 80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359" name="Line 81"/>
          <p:cNvSpPr>
            <a:spLocks noChangeAspect="1" noChangeShapeType="1"/>
          </p:cNvSpPr>
          <p:nvPr/>
        </p:nvSpPr>
        <p:spPr bwMode="auto">
          <a:xfrm>
            <a:off x="3583332" y="3944783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60" name="Line 82"/>
          <p:cNvSpPr>
            <a:spLocks noChangeAspect="1" noChangeShapeType="1"/>
          </p:cNvSpPr>
          <p:nvPr/>
        </p:nvSpPr>
        <p:spPr bwMode="auto">
          <a:xfrm>
            <a:off x="3583332" y="4233779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61" name="Line 83"/>
          <p:cNvSpPr>
            <a:spLocks noChangeAspect="1" noChangeShapeType="1"/>
          </p:cNvSpPr>
          <p:nvPr/>
        </p:nvSpPr>
        <p:spPr bwMode="auto">
          <a:xfrm>
            <a:off x="3438834" y="3944783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62" name="Line 84"/>
          <p:cNvSpPr>
            <a:spLocks noChangeShapeType="1"/>
          </p:cNvSpPr>
          <p:nvPr/>
        </p:nvSpPr>
        <p:spPr bwMode="auto">
          <a:xfrm>
            <a:off x="3005341" y="3366792"/>
            <a:ext cx="433493" cy="57799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63" name="Line 85"/>
          <p:cNvSpPr>
            <a:spLocks noChangeAspect="1" noChangeShapeType="1"/>
          </p:cNvSpPr>
          <p:nvPr/>
        </p:nvSpPr>
        <p:spPr bwMode="auto">
          <a:xfrm>
            <a:off x="3944576" y="3366792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64" name="Group 86"/>
          <p:cNvGrpSpPr/>
          <p:nvPr/>
        </p:nvGrpSpPr>
        <p:grpSpPr bwMode="auto">
          <a:xfrm>
            <a:off x="1632611" y="4664262"/>
            <a:ext cx="144498" cy="72249"/>
            <a:chOff x="3888" y="2832"/>
            <a:chExt cx="96" cy="48"/>
          </a:xfrm>
        </p:grpSpPr>
        <p:sp>
          <p:nvSpPr>
            <p:cNvPr id="365" name="Line 87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66" name="Line 88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367" name="Line 89"/>
          <p:cNvSpPr>
            <a:spLocks noChangeAspect="1" noChangeShapeType="1"/>
          </p:cNvSpPr>
          <p:nvPr/>
        </p:nvSpPr>
        <p:spPr bwMode="auto">
          <a:xfrm>
            <a:off x="1704860" y="4447515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68" name="Line 90"/>
          <p:cNvSpPr>
            <a:spLocks noChangeAspect="1" noChangeShapeType="1"/>
          </p:cNvSpPr>
          <p:nvPr/>
        </p:nvSpPr>
        <p:spPr bwMode="auto">
          <a:xfrm>
            <a:off x="1704860" y="4447515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69" name="Line 91"/>
          <p:cNvSpPr>
            <a:spLocks noChangeAspect="1" noChangeShapeType="1"/>
          </p:cNvSpPr>
          <p:nvPr/>
        </p:nvSpPr>
        <p:spPr bwMode="auto">
          <a:xfrm>
            <a:off x="1704860" y="4736510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70" name="Line 92"/>
          <p:cNvSpPr>
            <a:spLocks noChangeShapeType="1"/>
          </p:cNvSpPr>
          <p:nvPr/>
        </p:nvSpPr>
        <p:spPr bwMode="auto">
          <a:xfrm>
            <a:off x="1451990" y="2933299"/>
            <a:ext cx="36124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71" name="Rectangle 93"/>
          <p:cNvSpPr>
            <a:spLocks noChangeArrowheads="1"/>
          </p:cNvSpPr>
          <p:nvPr/>
        </p:nvSpPr>
        <p:spPr bwMode="auto">
          <a:xfrm>
            <a:off x="3366585" y="4555698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(0V)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72" name="Rectangle 94"/>
          <p:cNvSpPr>
            <a:spLocks noChangeArrowheads="1"/>
          </p:cNvSpPr>
          <p:nvPr/>
        </p:nvSpPr>
        <p:spPr bwMode="auto">
          <a:xfrm>
            <a:off x="4956061" y="4739521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 err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517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ss</a:t>
            </a:r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(0V</a:t>
            </a:r>
            <a:r>
              <a:rPr lang="en-US" altLang="zh-CN" sz="1517" dirty="0">
                <a:solidFill>
                  <a:srgbClr val="008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sz="1517" dirty="0">
              <a:solidFill>
                <a:srgbClr val="008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373" name="Group 95"/>
          <p:cNvGrpSpPr/>
          <p:nvPr/>
        </p:nvGrpSpPr>
        <p:grpSpPr bwMode="auto">
          <a:xfrm>
            <a:off x="4739314" y="4667272"/>
            <a:ext cx="144498" cy="72249"/>
            <a:chOff x="3888" y="2832"/>
            <a:chExt cx="96" cy="48"/>
          </a:xfrm>
        </p:grpSpPr>
        <p:sp>
          <p:nvSpPr>
            <p:cNvPr id="374" name="Line 96"/>
            <p:cNvSpPr>
              <a:spLocks noChangeShapeType="1"/>
            </p:cNvSpPr>
            <p:nvPr/>
          </p:nvSpPr>
          <p:spPr bwMode="auto">
            <a:xfrm>
              <a:off x="3888" y="2832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75" name="Line 97"/>
            <p:cNvSpPr>
              <a:spLocks noChangeShapeType="1"/>
            </p:cNvSpPr>
            <p:nvPr/>
          </p:nvSpPr>
          <p:spPr bwMode="auto">
            <a:xfrm>
              <a:off x="3888" y="288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376" name="Line 98"/>
          <p:cNvSpPr>
            <a:spLocks noChangeAspect="1" noChangeShapeType="1"/>
          </p:cNvSpPr>
          <p:nvPr/>
        </p:nvSpPr>
        <p:spPr bwMode="auto">
          <a:xfrm>
            <a:off x="4811563" y="4450525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77" name="Line 99"/>
          <p:cNvSpPr>
            <a:spLocks noChangeAspect="1" noChangeShapeType="1"/>
          </p:cNvSpPr>
          <p:nvPr/>
        </p:nvSpPr>
        <p:spPr bwMode="auto">
          <a:xfrm>
            <a:off x="4522567" y="4450525"/>
            <a:ext cx="288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78" name="Line 100"/>
          <p:cNvSpPr>
            <a:spLocks noChangeAspect="1" noChangeShapeType="1"/>
          </p:cNvSpPr>
          <p:nvPr/>
        </p:nvSpPr>
        <p:spPr bwMode="auto">
          <a:xfrm>
            <a:off x="4811563" y="4739521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grpSp>
        <p:nvGrpSpPr>
          <p:cNvPr id="379" name="Group 101"/>
          <p:cNvGrpSpPr/>
          <p:nvPr/>
        </p:nvGrpSpPr>
        <p:grpSpPr bwMode="auto">
          <a:xfrm>
            <a:off x="1632612" y="2283058"/>
            <a:ext cx="3251200" cy="288996"/>
            <a:chOff x="1752" y="1248"/>
            <a:chExt cx="2160" cy="192"/>
          </a:xfrm>
        </p:grpSpPr>
        <p:grpSp>
          <p:nvGrpSpPr>
            <p:cNvPr id="380" name="Group 102"/>
            <p:cNvGrpSpPr>
              <a:grpSpLocks noChangeAspect="1"/>
            </p:cNvGrpSpPr>
            <p:nvPr/>
          </p:nvGrpSpPr>
          <p:grpSpPr bwMode="auto">
            <a:xfrm>
              <a:off x="1752" y="1248"/>
              <a:ext cx="240" cy="192"/>
              <a:chOff x="4032" y="2544"/>
              <a:chExt cx="240" cy="192"/>
            </a:xfrm>
          </p:grpSpPr>
          <p:sp>
            <p:nvSpPr>
              <p:cNvPr id="387" name="Line 103"/>
              <p:cNvSpPr>
                <a:spLocks noChangeAspect="1" noChangeShapeType="1"/>
              </p:cNvSpPr>
              <p:nvPr/>
            </p:nvSpPr>
            <p:spPr bwMode="auto">
              <a:xfrm>
                <a:off x="417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88" name="Line 104"/>
              <p:cNvSpPr>
                <a:spLocks noChangeAspect="1" noChangeShapeType="1"/>
              </p:cNvSpPr>
              <p:nvPr/>
            </p:nvSpPr>
            <p:spPr bwMode="auto">
              <a:xfrm>
                <a:off x="4128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89" name="Line 105"/>
              <p:cNvSpPr>
                <a:spLocks noChangeAspect="1" noChangeShapeType="1"/>
              </p:cNvSpPr>
              <p:nvPr/>
            </p:nvSpPr>
            <p:spPr bwMode="auto">
              <a:xfrm>
                <a:off x="4176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90" name="Line 106"/>
              <p:cNvSpPr>
                <a:spLocks noChangeAspect="1" noChangeShapeType="1"/>
              </p:cNvSpPr>
              <p:nvPr/>
            </p:nvSpPr>
            <p:spPr bwMode="auto">
              <a:xfrm>
                <a:off x="4176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91" name="Line 107"/>
              <p:cNvSpPr>
                <a:spLocks noChangeAspect="1" noChangeShapeType="1"/>
              </p:cNvSpPr>
              <p:nvPr/>
            </p:nvSpPr>
            <p:spPr bwMode="auto">
              <a:xfrm>
                <a:off x="4032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  <p:grpSp>
          <p:nvGrpSpPr>
            <p:cNvPr id="381" name="Group 108"/>
            <p:cNvGrpSpPr>
              <a:grpSpLocks noChangeAspect="1"/>
            </p:cNvGrpSpPr>
            <p:nvPr/>
          </p:nvGrpSpPr>
          <p:grpSpPr bwMode="auto">
            <a:xfrm>
              <a:off x="3672" y="1248"/>
              <a:ext cx="240" cy="192"/>
              <a:chOff x="3360" y="2544"/>
              <a:chExt cx="240" cy="192"/>
            </a:xfrm>
          </p:grpSpPr>
          <p:sp>
            <p:nvSpPr>
              <p:cNvPr id="382" name="Line 109"/>
              <p:cNvSpPr>
                <a:spLocks noChangeAspect="1" noChangeShapeType="1"/>
              </p:cNvSpPr>
              <p:nvPr/>
            </p:nvSpPr>
            <p:spPr bwMode="auto">
              <a:xfrm>
                <a:off x="3456" y="2544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83" name="Line 110"/>
              <p:cNvSpPr>
                <a:spLocks noChangeAspect="1" noChangeShapeType="1"/>
              </p:cNvSpPr>
              <p:nvPr/>
            </p:nvSpPr>
            <p:spPr bwMode="auto">
              <a:xfrm>
                <a:off x="3504" y="2592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84" name="Line 111"/>
              <p:cNvSpPr>
                <a:spLocks noChangeAspect="1" noChangeShapeType="1"/>
              </p:cNvSpPr>
              <p:nvPr/>
            </p:nvSpPr>
            <p:spPr bwMode="auto">
              <a:xfrm>
                <a:off x="3360" y="2592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85" name="Line 112"/>
              <p:cNvSpPr>
                <a:spLocks noChangeAspect="1" noChangeShapeType="1"/>
              </p:cNvSpPr>
              <p:nvPr/>
            </p:nvSpPr>
            <p:spPr bwMode="auto">
              <a:xfrm>
                <a:off x="3360" y="2688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  <p:sp>
            <p:nvSpPr>
              <p:cNvPr id="386" name="Line 113"/>
              <p:cNvSpPr>
                <a:spLocks noChangeAspect="1" noChangeShapeType="1"/>
              </p:cNvSpPr>
              <p:nvPr/>
            </p:nvSpPr>
            <p:spPr bwMode="auto">
              <a:xfrm>
                <a:off x="3504" y="2640"/>
                <a:ext cx="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707"/>
              </a:p>
            </p:txBody>
          </p:sp>
        </p:grpSp>
      </p:grpSp>
      <p:sp>
        <p:nvSpPr>
          <p:cNvPr id="392" name="Line 114"/>
          <p:cNvSpPr>
            <a:spLocks noChangeShapeType="1"/>
          </p:cNvSpPr>
          <p:nvPr/>
        </p:nvSpPr>
        <p:spPr bwMode="auto">
          <a:xfrm>
            <a:off x="1993856" y="2150602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93" name="Line 115"/>
          <p:cNvSpPr>
            <a:spLocks noChangeShapeType="1"/>
          </p:cNvSpPr>
          <p:nvPr/>
        </p:nvSpPr>
        <p:spPr bwMode="auto">
          <a:xfrm>
            <a:off x="4522567" y="2138561"/>
            <a:ext cx="0" cy="21674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94" name="Line 116"/>
          <p:cNvSpPr>
            <a:spLocks noChangeShapeType="1"/>
          </p:cNvSpPr>
          <p:nvPr/>
        </p:nvSpPr>
        <p:spPr bwMode="auto">
          <a:xfrm flipH="1">
            <a:off x="1488114" y="2427556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tail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95" name="Line 117"/>
          <p:cNvSpPr>
            <a:spLocks noChangeShapeType="1"/>
          </p:cNvSpPr>
          <p:nvPr/>
        </p:nvSpPr>
        <p:spPr bwMode="auto">
          <a:xfrm flipH="1">
            <a:off x="4883811" y="2427556"/>
            <a:ext cx="14449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396" name="Rectangle 118"/>
          <p:cNvSpPr>
            <a:spLocks noChangeArrowheads="1"/>
          </p:cNvSpPr>
          <p:nvPr/>
        </p:nvSpPr>
        <p:spPr bwMode="auto">
          <a:xfrm>
            <a:off x="5006361" y="2460480"/>
            <a:ext cx="686364" cy="436504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zh-CN" altLang="en-US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预充</a:t>
            </a:r>
            <a:endParaRPr lang="zh-CN" altLang="en-US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97" name="Rectangle 119"/>
          <p:cNvSpPr>
            <a:spLocks noChangeArrowheads="1"/>
          </p:cNvSpPr>
          <p:nvPr/>
        </p:nvSpPr>
        <p:spPr bwMode="auto">
          <a:xfrm>
            <a:off x="4161322" y="2283058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98" name="Rectangle 120"/>
          <p:cNvSpPr>
            <a:spLocks noChangeArrowheads="1"/>
          </p:cNvSpPr>
          <p:nvPr/>
        </p:nvSpPr>
        <p:spPr bwMode="auto">
          <a:xfrm>
            <a:off x="2066105" y="2355307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99" name="Rectangle 122"/>
          <p:cNvSpPr>
            <a:spLocks noChangeArrowheads="1"/>
          </p:cNvSpPr>
          <p:nvPr/>
        </p:nvSpPr>
        <p:spPr bwMode="auto">
          <a:xfrm>
            <a:off x="4240582" y="2048250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00" name="Rectangle 123"/>
          <p:cNvSpPr>
            <a:spLocks noChangeArrowheads="1"/>
          </p:cNvSpPr>
          <p:nvPr/>
        </p:nvSpPr>
        <p:spPr bwMode="auto">
          <a:xfrm>
            <a:off x="428007" y="3048074"/>
            <a:ext cx="1417084" cy="463959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401" name="Rectangle 124"/>
          <p:cNvSpPr>
            <a:spLocks noChangeArrowheads="1"/>
          </p:cNvSpPr>
          <p:nvPr/>
        </p:nvSpPr>
        <p:spPr bwMode="auto">
          <a:xfrm>
            <a:off x="2571695" y="5802829"/>
            <a:ext cx="1521800" cy="39796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1896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地址译码线</a:t>
            </a:r>
          </a:p>
        </p:txBody>
      </p:sp>
      <p:sp>
        <p:nvSpPr>
          <p:cNvPr id="402" name="Rectangle 125"/>
          <p:cNvSpPr>
            <a:spLocks noChangeArrowheads="1"/>
          </p:cNvSpPr>
          <p:nvPr/>
        </p:nvSpPr>
        <p:spPr bwMode="auto">
          <a:xfrm>
            <a:off x="2535723" y="3077796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403" name="Rectangle 126"/>
          <p:cNvSpPr>
            <a:spLocks noChangeArrowheads="1"/>
          </p:cNvSpPr>
          <p:nvPr/>
        </p:nvSpPr>
        <p:spPr bwMode="auto">
          <a:xfrm>
            <a:off x="3836203" y="3077796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404" name="Rectangle 127"/>
          <p:cNvSpPr>
            <a:spLocks noChangeArrowheads="1"/>
          </p:cNvSpPr>
          <p:nvPr/>
        </p:nvSpPr>
        <p:spPr bwMode="auto">
          <a:xfrm>
            <a:off x="2680220" y="4161530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05" name="Rectangle 128"/>
          <p:cNvSpPr>
            <a:spLocks noChangeArrowheads="1"/>
          </p:cNvSpPr>
          <p:nvPr/>
        </p:nvSpPr>
        <p:spPr bwMode="auto">
          <a:xfrm>
            <a:off x="3330460" y="4161530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06" name="Rectangle 129"/>
          <p:cNvSpPr>
            <a:spLocks noChangeArrowheads="1"/>
          </p:cNvSpPr>
          <p:nvPr/>
        </p:nvSpPr>
        <p:spPr bwMode="auto">
          <a:xfrm>
            <a:off x="1307491" y="4450525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07" name="Rectangle 130"/>
          <p:cNvSpPr>
            <a:spLocks noChangeArrowheads="1"/>
          </p:cNvSpPr>
          <p:nvPr/>
        </p:nvSpPr>
        <p:spPr bwMode="auto">
          <a:xfrm>
            <a:off x="4920171" y="4235401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08" name="Rectangle 134"/>
          <p:cNvSpPr>
            <a:spLocks noChangeArrowheads="1"/>
          </p:cNvSpPr>
          <p:nvPr/>
        </p:nvSpPr>
        <p:spPr bwMode="auto">
          <a:xfrm>
            <a:off x="2117776" y="4884018"/>
            <a:ext cx="216747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9" name="Group 136"/>
          <p:cNvGrpSpPr/>
          <p:nvPr/>
        </p:nvGrpSpPr>
        <p:grpSpPr bwMode="auto">
          <a:xfrm>
            <a:off x="4265124" y="4934319"/>
            <a:ext cx="216747" cy="288996"/>
            <a:chOff x="5040" y="2688"/>
            <a:chExt cx="144" cy="192"/>
          </a:xfrm>
        </p:grpSpPr>
        <p:sp>
          <p:nvSpPr>
            <p:cNvPr id="410" name="Rectangle 137"/>
            <p:cNvSpPr>
              <a:spLocks noChangeArrowheads="1"/>
            </p:cNvSpPr>
            <p:nvPr/>
          </p:nvSpPr>
          <p:spPr bwMode="auto">
            <a:xfrm>
              <a:off x="5040" y="2688"/>
              <a:ext cx="144" cy="19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12041" tIns="12041" rIns="12041" bIns="12041"/>
            <a:lstStyle/>
            <a:p>
              <a:pPr algn="just"/>
              <a:r>
                <a:rPr lang="en-US" altLang="zh-CN" sz="1517" dirty="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517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" name="Line 138"/>
            <p:cNvSpPr>
              <a:spLocks noChangeShapeType="1"/>
            </p:cNvSpPr>
            <p:nvPr/>
          </p:nvSpPr>
          <p:spPr bwMode="auto">
            <a:xfrm>
              <a:off x="5040" y="2688"/>
              <a:ext cx="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412" name="Line 38"/>
          <p:cNvSpPr>
            <a:spLocks noChangeShapeType="1"/>
          </p:cNvSpPr>
          <p:nvPr/>
        </p:nvSpPr>
        <p:spPr bwMode="auto">
          <a:xfrm>
            <a:off x="4522567" y="2535930"/>
            <a:ext cx="0" cy="288995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14" name="Line 40"/>
          <p:cNvSpPr>
            <a:spLocks noChangeShapeType="1"/>
          </p:cNvSpPr>
          <p:nvPr/>
        </p:nvSpPr>
        <p:spPr bwMode="auto">
          <a:xfrm>
            <a:off x="4522567" y="2523888"/>
            <a:ext cx="0" cy="288995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endParaRPr lang="zh-CN" altLang="en-US" sz="1707"/>
          </a:p>
        </p:txBody>
      </p:sp>
      <p:sp>
        <p:nvSpPr>
          <p:cNvPr id="421" name="Rectangle 122"/>
          <p:cNvSpPr>
            <a:spLocks noChangeArrowheads="1"/>
          </p:cNvSpPr>
          <p:nvPr/>
        </p:nvSpPr>
        <p:spPr bwMode="auto">
          <a:xfrm>
            <a:off x="2126312" y="2090395"/>
            <a:ext cx="288996" cy="288996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lIns="12041" tIns="12041" rIns="12041" bIns="12041"/>
          <a:lstStyle/>
          <a:p>
            <a:pPr algn="just"/>
            <a:r>
              <a:rPr lang="en-US" altLang="zh-CN" sz="1517" dirty="0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1517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517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85" name="Rectangle 3"/>
          <p:cNvSpPr txBox="1">
            <a:spLocks noChangeArrowheads="1"/>
          </p:cNvSpPr>
          <p:nvPr/>
        </p:nvSpPr>
        <p:spPr>
          <a:xfrm>
            <a:off x="5948187" y="2796060"/>
            <a:ext cx="5366538" cy="683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kumimoji="1"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刷新周期：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两次刷新之间的时间间隔；</a:t>
            </a:r>
            <a:endParaRPr kumimoji="1"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6" name="Rectangle 3"/>
          <p:cNvSpPr txBox="1">
            <a:spLocks noChangeArrowheads="1"/>
          </p:cNvSpPr>
          <p:nvPr/>
        </p:nvSpPr>
        <p:spPr>
          <a:xfrm>
            <a:off x="5971965" y="3324666"/>
            <a:ext cx="5366538" cy="11750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双译码结构的</a:t>
            </a:r>
            <a:r>
              <a:rPr kumimoji="1"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刷新按</a:t>
            </a:r>
            <a:r>
              <a:rPr kumimoji="1"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进行，需要知道</a:t>
            </a:r>
            <a:r>
              <a:rPr kumimoji="1"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RDAM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芯片存储矩阵的</a:t>
            </a:r>
            <a:r>
              <a:rPr kumimoji="1"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行数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487" name="Rectangle 3"/>
          <p:cNvSpPr txBox="1">
            <a:spLocks noChangeArrowheads="1"/>
          </p:cNvSpPr>
          <p:nvPr/>
        </p:nvSpPr>
        <p:spPr>
          <a:xfrm>
            <a:off x="5970135" y="4420288"/>
            <a:ext cx="5366538" cy="661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刷新地址由</a:t>
            </a:r>
            <a:r>
              <a:rPr kumimoji="1"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刷新地址计数器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给出。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zh-CN" altLang="en-US" sz="208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标题 1">
            <a:extLst>
              <a:ext uri="{FF2B5EF4-FFF2-40B4-BE49-F238E27FC236}">
                <a16:creationId xmlns:a16="http://schemas.microsoft.com/office/drawing/2014/main" id="{F4BF6540-0A10-4FBE-B087-14C7247F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  <p:sp>
        <p:nvSpPr>
          <p:cNvPr id="161" name="Rectangle 3">
            <a:extLst>
              <a:ext uri="{FF2B5EF4-FFF2-40B4-BE49-F238E27FC236}">
                <a16:creationId xmlns:a16="http://schemas.microsoft.com/office/drawing/2014/main" id="{0BBEE3C6-1018-4059-98F5-64A8F52B3CFA}"/>
              </a:ext>
            </a:extLst>
          </p:cNvPr>
          <p:cNvSpPr txBox="1">
            <a:spLocks noChangeArrowheads="1"/>
          </p:cNvSpPr>
          <p:nvPr/>
        </p:nvSpPr>
        <p:spPr>
          <a:xfrm>
            <a:off x="5962801" y="1821120"/>
            <a:ext cx="5366538" cy="683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</a:t>
            </a:r>
            <a:r>
              <a:rPr kumimoji="1"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刷新：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定期补充电荷以避免电荷泄露引起的信息丢失；</a:t>
            </a:r>
            <a:endParaRPr kumimoji="1"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kumimoji="1" lang="en-US" altLang="zh-CN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/>
      <p:bldP spid="4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2" y="912830"/>
            <a:ext cx="5940261" cy="459986"/>
            <a:chOff x="-96347" y="0"/>
            <a:chExt cx="5282512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7" y="31744"/>
              <a:ext cx="35709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DRAM</a:t>
              </a: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存储单元的刷新</a:t>
              </a:r>
            </a:p>
          </p:txBody>
        </p:sp>
      </p:grpSp>
      <p:sp>
        <p:nvSpPr>
          <p:cNvPr id="321" name="Text Box 87"/>
          <p:cNvSpPr txBox="1">
            <a:spLocks noChangeArrowheads="1"/>
          </p:cNvSpPr>
          <p:nvPr/>
        </p:nvSpPr>
        <p:spPr bwMode="auto">
          <a:xfrm>
            <a:off x="2500053" y="1738239"/>
            <a:ext cx="7958659" cy="4424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假定刷新周期为</a:t>
            </a:r>
            <a:r>
              <a:rPr kumimoji="1"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2ms, DRAM 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kumimoji="1"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行，读写周期</a:t>
            </a:r>
            <a:r>
              <a:rPr kumimoji="1"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0.5µs</a:t>
            </a:r>
            <a:endParaRPr kumimoji="1" lang="zh-CN" altLang="en-US" sz="227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2" name="Group 4"/>
          <p:cNvGrpSpPr/>
          <p:nvPr/>
        </p:nvGrpSpPr>
        <p:grpSpPr bwMode="auto">
          <a:xfrm>
            <a:off x="2693326" y="3297117"/>
            <a:ext cx="6863644" cy="1300480"/>
            <a:chOff x="0" y="0"/>
            <a:chExt cx="4560" cy="864"/>
          </a:xfrm>
        </p:grpSpPr>
        <p:sp>
          <p:nvSpPr>
            <p:cNvPr id="323" name="Line 5"/>
            <p:cNvSpPr>
              <a:spLocks noChangeShapeType="1"/>
            </p:cNvSpPr>
            <p:nvPr/>
          </p:nvSpPr>
          <p:spPr bwMode="auto">
            <a:xfrm>
              <a:off x="0" y="384"/>
              <a:ext cx="45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24" name="Line 6"/>
            <p:cNvSpPr>
              <a:spLocks noChangeShapeType="1"/>
            </p:cNvSpPr>
            <p:nvPr/>
          </p:nvSpPr>
          <p:spPr bwMode="auto">
            <a:xfrm>
              <a:off x="48" y="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25" name="Line 7"/>
            <p:cNvSpPr>
              <a:spLocks noChangeShapeType="1"/>
            </p:cNvSpPr>
            <p:nvPr/>
          </p:nvSpPr>
          <p:spPr bwMode="auto">
            <a:xfrm>
              <a:off x="1200" y="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26" name="Line 8"/>
            <p:cNvSpPr>
              <a:spLocks noChangeShapeType="1"/>
            </p:cNvSpPr>
            <p:nvPr/>
          </p:nvSpPr>
          <p:spPr bwMode="auto">
            <a:xfrm>
              <a:off x="1632" y="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27" name="Line 9"/>
            <p:cNvSpPr>
              <a:spLocks noChangeShapeType="1"/>
            </p:cNvSpPr>
            <p:nvPr/>
          </p:nvSpPr>
          <p:spPr bwMode="auto">
            <a:xfrm>
              <a:off x="432" y="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28" name="Line 10"/>
            <p:cNvSpPr>
              <a:spLocks noChangeShapeType="1"/>
            </p:cNvSpPr>
            <p:nvPr/>
          </p:nvSpPr>
          <p:spPr bwMode="auto">
            <a:xfrm>
              <a:off x="2016" y="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29" name="Line 11"/>
            <p:cNvSpPr>
              <a:spLocks noChangeShapeType="1"/>
            </p:cNvSpPr>
            <p:nvPr/>
          </p:nvSpPr>
          <p:spPr bwMode="auto">
            <a:xfrm>
              <a:off x="2544" y="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30" name="Line 12"/>
            <p:cNvSpPr>
              <a:spLocks noChangeShapeType="1"/>
            </p:cNvSpPr>
            <p:nvPr/>
          </p:nvSpPr>
          <p:spPr bwMode="auto">
            <a:xfrm>
              <a:off x="816" y="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31" name="Line 13"/>
            <p:cNvSpPr>
              <a:spLocks noChangeShapeType="1"/>
            </p:cNvSpPr>
            <p:nvPr/>
          </p:nvSpPr>
          <p:spPr bwMode="auto">
            <a:xfrm>
              <a:off x="2880" y="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32" name="Line 14"/>
            <p:cNvSpPr>
              <a:spLocks noChangeShapeType="1"/>
            </p:cNvSpPr>
            <p:nvPr/>
          </p:nvSpPr>
          <p:spPr bwMode="auto">
            <a:xfrm>
              <a:off x="3216" y="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33" name="Line 15"/>
            <p:cNvSpPr>
              <a:spLocks noChangeShapeType="1"/>
            </p:cNvSpPr>
            <p:nvPr/>
          </p:nvSpPr>
          <p:spPr bwMode="auto">
            <a:xfrm>
              <a:off x="3552" y="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34" name="Line 16"/>
            <p:cNvSpPr>
              <a:spLocks noChangeShapeType="1"/>
            </p:cNvSpPr>
            <p:nvPr/>
          </p:nvSpPr>
          <p:spPr bwMode="auto">
            <a:xfrm>
              <a:off x="4272" y="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35" name="Rectangle 17"/>
            <p:cNvSpPr>
              <a:spLocks noChangeArrowheads="1"/>
            </p:cNvSpPr>
            <p:nvPr/>
          </p:nvSpPr>
          <p:spPr bwMode="auto">
            <a:xfrm>
              <a:off x="2112" y="96"/>
              <a:ext cx="43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275" b="1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36" name="Line 18"/>
            <p:cNvSpPr>
              <a:spLocks noChangeShapeType="1"/>
            </p:cNvSpPr>
            <p:nvPr/>
          </p:nvSpPr>
          <p:spPr bwMode="auto">
            <a:xfrm>
              <a:off x="48" y="480"/>
              <a:ext cx="0" cy="384"/>
            </a:xfrm>
            <a:prstGeom prst="line">
              <a:avLst/>
            </a:prstGeom>
            <a:noFill/>
            <a:ln w="9525">
              <a:solidFill>
                <a:srgbClr val="66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37" name="Line 19"/>
            <p:cNvSpPr>
              <a:spLocks noChangeShapeType="1"/>
            </p:cNvSpPr>
            <p:nvPr/>
          </p:nvSpPr>
          <p:spPr bwMode="auto">
            <a:xfrm>
              <a:off x="2880" y="432"/>
              <a:ext cx="0" cy="38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38" name="Rectangle 20"/>
            <p:cNvSpPr>
              <a:spLocks noChangeArrowheads="1"/>
            </p:cNvSpPr>
            <p:nvPr/>
          </p:nvSpPr>
          <p:spPr bwMode="auto">
            <a:xfrm>
              <a:off x="918" y="576"/>
              <a:ext cx="11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89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3872</a:t>
              </a:r>
              <a:r>
                <a:rPr lang="zh-CN" altLang="en-US" sz="1896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个读写周期  </a:t>
              </a:r>
            </a:p>
          </p:txBody>
        </p:sp>
        <p:sp>
          <p:nvSpPr>
            <p:cNvPr id="339" name="Line 21"/>
            <p:cNvSpPr>
              <a:spLocks noChangeShapeType="1"/>
            </p:cNvSpPr>
            <p:nvPr/>
          </p:nvSpPr>
          <p:spPr bwMode="auto">
            <a:xfrm flipH="1">
              <a:off x="96" y="720"/>
              <a:ext cx="768" cy="0"/>
            </a:xfrm>
            <a:prstGeom prst="line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1707"/>
            </a:p>
          </p:txBody>
        </p:sp>
        <p:sp>
          <p:nvSpPr>
            <p:cNvPr id="340" name="Line 22"/>
            <p:cNvSpPr>
              <a:spLocks noChangeShapeType="1"/>
            </p:cNvSpPr>
            <p:nvPr/>
          </p:nvSpPr>
          <p:spPr bwMode="auto">
            <a:xfrm>
              <a:off x="2112" y="720"/>
              <a:ext cx="720" cy="0"/>
            </a:xfrm>
            <a:prstGeom prst="line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1707"/>
            </a:p>
          </p:txBody>
        </p:sp>
        <p:sp>
          <p:nvSpPr>
            <p:cNvPr id="341" name="Rectangle 23"/>
            <p:cNvSpPr>
              <a:spLocks noChangeArrowheads="1"/>
            </p:cNvSpPr>
            <p:nvPr/>
          </p:nvSpPr>
          <p:spPr bwMode="auto">
            <a:xfrm>
              <a:off x="3648" y="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275" b="1"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342" name="Line 24"/>
            <p:cNvSpPr>
              <a:spLocks noChangeShapeType="1"/>
            </p:cNvSpPr>
            <p:nvPr/>
          </p:nvSpPr>
          <p:spPr bwMode="auto">
            <a:xfrm>
              <a:off x="4272" y="384"/>
              <a:ext cx="0" cy="43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343" name="Rectangle 25"/>
            <p:cNvSpPr>
              <a:spLocks noChangeArrowheads="1"/>
            </p:cNvSpPr>
            <p:nvPr/>
          </p:nvSpPr>
          <p:spPr bwMode="auto">
            <a:xfrm>
              <a:off x="3130" y="572"/>
              <a:ext cx="8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128</a:t>
              </a:r>
              <a:r>
                <a:rPr lang="zh-CN" altLang="en-US" sz="170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个刷新周期</a:t>
              </a:r>
            </a:p>
          </p:txBody>
        </p:sp>
        <p:sp>
          <p:nvSpPr>
            <p:cNvPr id="344" name="Line 26"/>
            <p:cNvSpPr>
              <a:spLocks noChangeShapeType="1"/>
            </p:cNvSpPr>
            <p:nvPr/>
          </p:nvSpPr>
          <p:spPr bwMode="auto">
            <a:xfrm flipH="1">
              <a:off x="2884" y="720"/>
              <a:ext cx="192" cy="0"/>
            </a:xfrm>
            <a:prstGeom prst="line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1707"/>
            </a:p>
          </p:txBody>
        </p:sp>
        <p:sp>
          <p:nvSpPr>
            <p:cNvPr id="345" name="Line 27"/>
            <p:cNvSpPr>
              <a:spLocks noChangeShapeType="1"/>
            </p:cNvSpPr>
            <p:nvPr/>
          </p:nvSpPr>
          <p:spPr bwMode="auto">
            <a:xfrm>
              <a:off x="4070" y="716"/>
              <a:ext cx="192" cy="0"/>
            </a:xfrm>
            <a:prstGeom prst="line">
              <a:avLst/>
            </a:prstGeom>
            <a:ln w="19050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sz="1707"/>
            </a:p>
          </p:txBody>
        </p:sp>
      </p:grpSp>
      <p:sp>
        <p:nvSpPr>
          <p:cNvPr id="346" name="Rectangle 28"/>
          <p:cNvSpPr>
            <a:spLocks noChangeArrowheads="1"/>
          </p:cNvSpPr>
          <p:nvPr/>
        </p:nvSpPr>
        <p:spPr bwMode="auto">
          <a:xfrm>
            <a:off x="7028259" y="3658362"/>
            <a:ext cx="2095218" cy="21674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275">
              <a:latin typeface="Times New Roman" panose="02020603050405020304" pitchFamily="18" charset="0"/>
            </a:endParaRPr>
          </a:p>
        </p:txBody>
      </p:sp>
      <p:sp>
        <p:nvSpPr>
          <p:cNvPr id="347" name="Rectangle 29"/>
          <p:cNvSpPr>
            <a:spLocks noChangeArrowheads="1"/>
          </p:cNvSpPr>
          <p:nvPr/>
        </p:nvSpPr>
        <p:spPr bwMode="auto">
          <a:xfrm>
            <a:off x="2781122" y="4922261"/>
            <a:ext cx="4852610" cy="44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采用集中刷新的存储器平均读写周期</a:t>
            </a:r>
          </a:p>
        </p:txBody>
      </p:sp>
      <p:sp>
        <p:nvSpPr>
          <p:cNvPr id="348" name="Rectangle 30"/>
          <p:cNvSpPr>
            <a:spLocks noChangeArrowheads="1"/>
          </p:cNvSpPr>
          <p:nvPr/>
        </p:nvSpPr>
        <p:spPr bwMode="auto">
          <a:xfrm>
            <a:off x="2910073" y="5515799"/>
            <a:ext cx="1011484" cy="57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86" b="1" dirty="0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49" name="Line 31"/>
          <p:cNvSpPr>
            <a:spLocks noChangeShapeType="1"/>
          </p:cNvSpPr>
          <p:nvPr/>
        </p:nvSpPr>
        <p:spPr bwMode="auto">
          <a:xfrm>
            <a:off x="3321616" y="5660297"/>
            <a:ext cx="21674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707"/>
          </a:p>
        </p:txBody>
      </p:sp>
      <p:sp>
        <p:nvSpPr>
          <p:cNvPr id="350" name="Rectangle 32"/>
          <p:cNvSpPr>
            <a:spLocks noChangeArrowheads="1"/>
          </p:cNvSpPr>
          <p:nvPr/>
        </p:nvSpPr>
        <p:spPr bwMode="auto">
          <a:xfrm>
            <a:off x="3777059" y="5588048"/>
            <a:ext cx="3796232" cy="413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86" b="1" dirty="0">
                <a:latin typeface="Times New Roman" panose="02020603050405020304" pitchFamily="18" charset="0"/>
              </a:rPr>
              <a:t>= 2ms / (4000 – 128 ) = 0.5165</a:t>
            </a:r>
            <a:r>
              <a:rPr lang="en-US" altLang="zh-CN" sz="2086" b="1" dirty="0">
                <a:latin typeface="Times New Roman" panose="02020603050405020304" pitchFamily="18" charset="0"/>
                <a:sym typeface="Symbol" panose="05050102010706020507" pitchFamily="18" charset="2"/>
              </a:rPr>
              <a:t>s</a:t>
            </a:r>
          </a:p>
        </p:txBody>
      </p:sp>
      <p:sp>
        <p:nvSpPr>
          <p:cNvPr id="351" name="Text Box 87"/>
          <p:cNvSpPr txBox="1">
            <a:spLocks noChangeArrowheads="1"/>
          </p:cNvSpPr>
          <p:nvPr/>
        </p:nvSpPr>
        <p:spPr bwMode="auto">
          <a:xfrm>
            <a:off x="4905302" y="2398540"/>
            <a:ext cx="1613560" cy="4424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1" lang="zh-CN" altLang="en-US" sz="227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集中刷新</a:t>
            </a: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0D4CD741-3AF3-4466-8F4F-0CE3F76F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en-US" altLang="zh-CN" dirty="0"/>
              <a:t>4.2.2 </a:t>
            </a:r>
            <a:r>
              <a:rPr lang="zh-CN" altLang="en-US" dirty="0"/>
              <a:t>动态</a:t>
            </a:r>
            <a:r>
              <a:rPr lang="en-US" altLang="zh-CN" dirty="0"/>
              <a:t>MOS</a:t>
            </a:r>
            <a:r>
              <a:rPr lang="zh-CN" altLang="en-US" dirty="0"/>
              <a:t>存储器（</a:t>
            </a:r>
            <a:r>
              <a:rPr lang="en-US" altLang="zh-CN" dirty="0"/>
              <a:t>DRAM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 animBg="1"/>
      <p:bldP spid="347" grpId="0" build="p"/>
      <p:bldP spid="348" grpId="0"/>
      <p:bldP spid="350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10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SDRAM是DRAM，同步动态RAM。其余都不需要刷新。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HASREMARK" val="True"/>
  <p:tag name="PROBLEMREMARK" val="ABC都对。D错误，CPU访问内存是随机发某一个地址访问对应单元，不是顺序轮询一遍，因此和容量无关。"/>
  <p:tag name="PROBLEMSCORE" val="2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HASREMARK" val="True"/>
  <p:tag name="PROBLEMREMARK" val="A正确，B 64K个地址（216个），共需要16地址线，行列共用，有行线8条，所以有28共256行，刷新轮要刷新256行。C 正确 D 刷新周期内要完成所有行的刷新，地址计数器当然要一轮计数循环。"/>
  <p:tag name="PROBLEMSCORE" val="2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HASREMARK" val="True"/>
  <p:tag name="PROBLEMREMARK" val="A错，刷新地址由刷新地址计数器给出。B对，集中刷新期间不能读写，有死区。C 对。D对，分散刷新每次读写都刷新一次，刷新次数过多。"/>
  <p:tag name="PROBLEMSCORE" val="2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0.0"/>
  <p:tag name="PROBLEMHASREMARK" val="True"/>
  <p:tag name="PROBLEMREMARK" val="A 对，读时有预充电步骤，实现刷新，实际刷新就是执行读操作。B对，DRAM读的步骤过多，速度慢。C 对，DRAM引脚行列复用，12条引脚实际对应地址译码线24条，可以访问224=16M个地址。D 对，MOS管数量比SRAM少，功耗低。"/>
  <p:tag name="PROBLEMSCORE" val="2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11613</TotalTime>
  <Words>3286</Words>
  <Application>Microsoft Office PowerPoint</Application>
  <PresentationFormat>宽屏</PresentationFormat>
  <Paragraphs>721</Paragraphs>
  <Slides>39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63" baseType="lpstr">
      <vt:lpstr>Tahoma</vt:lpstr>
      <vt:lpstr>宋体</vt:lpstr>
      <vt:lpstr>微软雅黑</vt:lpstr>
      <vt:lpstr>Microsoft Yahei</vt:lpstr>
      <vt:lpstr>Wingdings</vt:lpstr>
      <vt:lpstr>等线</vt:lpstr>
      <vt:lpstr>华文行楷</vt:lpstr>
      <vt:lpstr>Verdana</vt:lpstr>
      <vt:lpstr>Arial</vt:lpstr>
      <vt:lpstr>义启小楷书</vt:lpstr>
      <vt:lpstr>Segoe UI</vt:lpstr>
      <vt:lpstr>Algerian</vt:lpstr>
      <vt:lpstr>Times New Roman</vt:lpstr>
      <vt:lpstr>黑体</vt:lpstr>
      <vt:lpstr>Cambria Math</vt:lpstr>
      <vt:lpstr>华文楷体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Picture</vt:lpstr>
      <vt:lpstr>PowerPoint 演示文稿</vt:lpstr>
      <vt:lpstr>4.2.2 动态MOS存储器（DRAM）</vt:lpstr>
      <vt:lpstr>4.2.2 动态MOS存储器（DRAM）</vt:lpstr>
      <vt:lpstr>4.2.2 动态MOS存储器（DRAM）</vt:lpstr>
      <vt:lpstr>4.2.2 动态MOS存储器（DRAM）</vt:lpstr>
      <vt:lpstr>4.2.2 动态MOS存储器（DRAM）</vt:lpstr>
      <vt:lpstr>4.2.2 动态MOS存储器（DRAM）</vt:lpstr>
      <vt:lpstr>4.2.2 动态MOS存储器（DRAM）</vt:lpstr>
      <vt:lpstr>4.2.2 动态MOS存储器（DRAM）</vt:lpstr>
      <vt:lpstr>4.2.2 动态MOS存储器（DRAM）</vt:lpstr>
      <vt:lpstr>4.2.2 动态MOS存储器（DRAM）</vt:lpstr>
      <vt:lpstr>4.2.2 动态MOS存储器（DRAM）</vt:lpstr>
      <vt:lpstr>4.2.2 动态MOS存储器（DRAM）</vt:lpstr>
      <vt:lpstr>4.2.2 动态MOS存储器（DRAM）</vt:lpstr>
      <vt:lpstr>PowerPoint 演示文稿</vt:lpstr>
      <vt:lpstr>PowerPoint 演示文稿</vt:lpstr>
      <vt:lpstr>PowerPoint 演示文稿</vt:lpstr>
      <vt:lpstr>PowerPoint 演示文稿</vt:lpstr>
      <vt:lpstr>4.2.3只读存储器(ROM)</vt:lpstr>
      <vt:lpstr>4.2.3只读存储器——掩膜ROM</vt:lpstr>
      <vt:lpstr>只读存储器阵列</vt:lpstr>
      <vt:lpstr>熔丝式ROM(PROM)</vt:lpstr>
      <vt:lpstr>可擦写ROM——EPROM</vt:lpstr>
      <vt:lpstr>EPROM</vt:lpstr>
      <vt:lpstr>编程器</vt:lpstr>
      <vt:lpstr>紫外线擦除器</vt:lpstr>
      <vt:lpstr>电可擦写ROM——EEPROM  E2PROM</vt:lpstr>
      <vt:lpstr>易失性半导体存储器 VOLATILE</vt:lpstr>
      <vt:lpstr>非易失性半导体存储器 NON-VOLATILE</vt:lpstr>
      <vt:lpstr>闪速存储器 Flash Memory</vt:lpstr>
      <vt:lpstr>MRAM  (Magneto resistive RAM)</vt:lpstr>
      <vt:lpstr>MRAM  (Magneto resistive RAM)</vt:lpstr>
      <vt:lpstr>半导体存储器对比</vt:lpstr>
      <vt:lpstr>PowerPoint 演示文稿</vt:lpstr>
      <vt:lpstr>PowerPoint 演示文稿</vt:lpstr>
      <vt:lpstr>本节重点</vt:lpstr>
      <vt:lpstr>4.2节知识点总结</vt:lpstr>
      <vt:lpstr>预习任务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1996</cp:revision>
  <cp:lastPrinted>2019-09-24T12:30:12Z</cp:lastPrinted>
  <dcterms:created xsi:type="dcterms:W3CDTF">2018-05-09T10:41:00Z</dcterms:created>
  <dcterms:modified xsi:type="dcterms:W3CDTF">2020-03-09T13:55:18Z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